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sldIdLst>
    <p:sldId id="389" r:id="rId6"/>
    <p:sldId id="459" r:id="rId7"/>
    <p:sldId id="488" r:id="rId8"/>
    <p:sldId id="496" r:id="rId9"/>
    <p:sldId id="460" r:id="rId10"/>
    <p:sldId id="491" r:id="rId11"/>
    <p:sldId id="497" r:id="rId12"/>
    <p:sldId id="485" r:id="rId13"/>
    <p:sldId id="478" r:id="rId14"/>
    <p:sldId id="493" r:id="rId15"/>
    <p:sldId id="494" r:id="rId16"/>
    <p:sldId id="499" r:id="rId17"/>
    <p:sldId id="500" r:id="rId18"/>
    <p:sldId id="501" r:id="rId19"/>
    <p:sldId id="498" r:id="rId20"/>
  </p:sldIdLst>
  <p:sldSz cx="12192000" cy="6858000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3169EC9-9BFE-4B43-B955-737102A26DD3}">
          <p14:sldIdLst>
            <p14:sldId id="389"/>
            <p14:sldId id="459"/>
            <p14:sldId id="488"/>
            <p14:sldId id="496"/>
            <p14:sldId id="460"/>
            <p14:sldId id="491"/>
            <p14:sldId id="497"/>
            <p14:sldId id="485"/>
            <p14:sldId id="478"/>
            <p14:sldId id="493"/>
            <p14:sldId id="494"/>
            <p14:sldId id="499"/>
            <p14:sldId id="500"/>
            <p14:sldId id="501"/>
            <p14:sldId id="498"/>
          </p14:sldIdLst>
        </p14:section>
        <p14:section name="Sezione senza titolo" id="{2B6560E1-7097-4B73-9221-B8E4B94D4D6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1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667"/>
    <a:srgbClr val="C93780"/>
    <a:srgbClr val="2E4365"/>
    <a:srgbClr val="006699"/>
    <a:srgbClr val="5553D1"/>
    <a:srgbClr val="22562B"/>
    <a:srgbClr val="6D6FDC"/>
    <a:srgbClr val="CC2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3" autoAdjust="0"/>
    <p:restoredTop sz="93792" autoAdjust="0"/>
  </p:normalViewPr>
  <p:slideViewPr>
    <p:cSldViewPr>
      <p:cViewPr varScale="1">
        <p:scale>
          <a:sx n="80" d="100"/>
          <a:sy n="80" d="100"/>
        </p:scale>
        <p:origin x="370" y="67"/>
      </p:cViewPr>
      <p:guideLst>
        <p:guide orient="horz" pos="482"/>
        <p:guide pos="17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C3FDFD6-466F-3C4C-93A4-354744EF7C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604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8F1314C-75FA-D041-AF5E-7E03D56069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1"/>
            <a:ext cx="3038604" cy="46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A7F987DA-80D4-314F-A69F-1E8AF4B72C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91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F41D30C9-C35F-2845-A86C-13803D1550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51" y="4417017"/>
            <a:ext cx="5605701" cy="418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885C0E6-B8C4-A74D-9F21-CACA8ABD8A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574"/>
            <a:ext cx="3038604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4850FDFE-19E7-F746-AB58-F8995FA51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29574"/>
            <a:ext cx="3038604" cy="4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1531E3-07B4-4E6E-966D-BAF1AD1588D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8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1531E3-07B4-4E6E-966D-BAF1AD1588DA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680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58654E07-3509-7B4C-9B69-C9F1AFBE70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 sz="1100" smtClean="0">
                <a:solidFill>
                  <a:srgbClr val="37424A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D3DE7BD6-63D8-4DBE-A58F-8B7683BEAB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4" name="Immagine 3" descr="Immagine che contiene tavolo, colorato, sedendo, telefono&#10;&#10;Descrizione generata automaticamente">
            <a:extLst>
              <a:ext uri="{FF2B5EF4-FFF2-40B4-BE49-F238E27FC236}">
                <a16:creationId xmlns:a16="http://schemas.microsoft.com/office/drawing/2014/main" id="{F1A95494-AE8C-4A79-8EA8-12F67902FE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1864" y="0"/>
            <a:ext cx="7344816" cy="134076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D9639D20-3377-4C55-B5A0-008C59B98567}"/>
              </a:ext>
            </a:extLst>
          </p:cNvPr>
          <p:cNvSpPr/>
          <p:nvPr userDrawn="1"/>
        </p:nvSpPr>
        <p:spPr>
          <a:xfrm>
            <a:off x="0" y="-2541"/>
            <a:ext cx="6888087" cy="134330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pic>
        <p:nvPicPr>
          <p:cNvPr id="7" name="Immagine 6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9A5EB089-F592-49B4-81E4-089DAE14E42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993" y="259609"/>
            <a:ext cx="1249511" cy="81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0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39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56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avolo, colorato, sedendo, telefono&#10;&#10;Descrizione generata automaticamente">
            <a:extLst>
              <a:ext uri="{FF2B5EF4-FFF2-40B4-BE49-F238E27FC236}">
                <a16:creationId xmlns:a16="http://schemas.microsoft.com/office/drawing/2014/main" id="{455911A9-CF9F-441B-926E-FA71448C6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1864" y="0"/>
            <a:ext cx="7344816" cy="1340767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02BD08B3-E16D-452F-97DD-ECD299AB9053}"/>
              </a:ext>
            </a:extLst>
          </p:cNvPr>
          <p:cNvSpPr/>
          <p:nvPr userDrawn="1"/>
        </p:nvSpPr>
        <p:spPr>
          <a:xfrm>
            <a:off x="0" y="-2541"/>
            <a:ext cx="6888087" cy="134330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FD26152F-521E-4F1C-BF71-F5BBDC95B4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993" y="259609"/>
            <a:ext cx="1249511" cy="81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35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35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80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50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57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43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72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3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>
            <a:extLst>
              <a:ext uri="{FF2B5EF4-FFF2-40B4-BE49-F238E27FC236}">
                <a16:creationId xmlns:a16="http://schemas.microsoft.com/office/drawing/2014/main" id="{66BE5EF1-5D6F-A249-9F24-F1AF4206C5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08733" y="6165850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smtClean="0">
                <a:solidFill>
                  <a:srgbClr val="37424A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5838F6E3-8A77-4B9B-AADB-5935292B42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Immagine 6" descr="Immagine che contiene tavolo, colorato, sedendo, telefono&#10;&#10;Descrizione generata automaticamente">
            <a:extLst>
              <a:ext uri="{FF2B5EF4-FFF2-40B4-BE49-F238E27FC236}">
                <a16:creationId xmlns:a16="http://schemas.microsoft.com/office/drawing/2014/main" id="{6F9D5CD3-F3BC-496A-8165-32276DE49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1864" y="0"/>
            <a:ext cx="7344816" cy="1340768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E9A95B7B-AE5A-40BF-9228-A52B6864D3FE}"/>
              </a:ext>
            </a:extLst>
          </p:cNvPr>
          <p:cNvSpPr/>
          <p:nvPr userDrawn="1"/>
        </p:nvSpPr>
        <p:spPr>
          <a:xfrm>
            <a:off x="0" y="-2541"/>
            <a:ext cx="6888087" cy="134330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pic>
        <p:nvPicPr>
          <p:cNvPr id="9" name="Immagine 8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33797786-88C9-45BE-B2AE-4E9FA3D3DC1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993" y="259609"/>
            <a:ext cx="1249511" cy="8190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3742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anose="05000000000000000000" pitchFamily="2" charset="2"/>
        <a:buChar char="§"/>
        <a:defRPr sz="1600">
          <a:solidFill>
            <a:srgbClr val="37424A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anose="05000000000000000000" pitchFamily="2" charset="2"/>
        <a:buChar char="§"/>
        <a:defRPr sz="1600">
          <a:solidFill>
            <a:srgbClr val="37424A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anose="05000000000000000000" pitchFamily="2" charset="2"/>
        <a:buChar char="§"/>
        <a:defRPr sz="1600">
          <a:solidFill>
            <a:srgbClr val="37424A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anose="05000000000000000000" pitchFamily="2" charset="2"/>
        <a:buChar char="§"/>
        <a:defRPr sz="1600">
          <a:solidFill>
            <a:srgbClr val="37424A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charset="0"/>
        <a:buChar char="§"/>
        <a:defRPr sz="1600">
          <a:solidFill>
            <a:srgbClr val="37424A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charset="0"/>
        <a:buChar char="§"/>
        <a:defRPr sz="1600">
          <a:solidFill>
            <a:srgbClr val="37424A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charset="0"/>
        <a:buChar char="§"/>
        <a:defRPr sz="1600">
          <a:solidFill>
            <a:srgbClr val="37424A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charset="0"/>
        <a:buChar char="§"/>
        <a:defRPr sz="1600">
          <a:solidFill>
            <a:srgbClr val="37424A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678A06-BA0E-43E4-A64D-0CDB89B494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608733" y="6165850"/>
            <a:ext cx="1219200" cy="47625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977CEB-1796-4F06-A9AE-F08EC50AA270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37424A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37424A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6" name="Immagine 5" descr="Immagine che contiene cibo&#10;&#10;Descrizione generata automaticamente">
            <a:extLst>
              <a:ext uri="{FF2B5EF4-FFF2-40B4-BE49-F238E27FC236}">
                <a16:creationId xmlns:a16="http://schemas.microsoft.com/office/drawing/2014/main" id="{19807764-5BF1-4BF8-9424-57BB3E8ADA5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3376" y="-99392"/>
            <a:ext cx="12385376" cy="871923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20525C3A-434F-4C67-9BB3-622831200D9B}"/>
              </a:ext>
            </a:extLst>
          </p:cNvPr>
          <p:cNvSpPr/>
          <p:nvPr/>
        </p:nvSpPr>
        <p:spPr>
          <a:xfrm>
            <a:off x="5999312" y="3405972"/>
            <a:ext cx="6192688" cy="2052462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anose="020F0302020204030204" pitchFamily="34" charset="0"/>
              <a:ea typeface="ＭＳ Ｐゴシック"/>
              <a:cs typeface="Calibri Light" panose="020F0302020204030204" pitchFamily="34" charset="0"/>
            </a:endParaRPr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A8E3BD2D-42D1-4274-A936-AE7A5CB49B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4681" y="3717032"/>
            <a:ext cx="1249511" cy="819007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25B0F993-6ADE-4123-A6D6-335FC073E437}"/>
              </a:ext>
            </a:extLst>
          </p:cNvPr>
          <p:cNvSpPr txBox="1">
            <a:spLocks/>
          </p:cNvSpPr>
          <p:nvPr/>
        </p:nvSpPr>
        <p:spPr bwMode="auto">
          <a:xfrm>
            <a:off x="8184232" y="3429000"/>
            <a:ext cx="3888432" cy="130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DIN 2014 Light" panose="020B0404020202020204" pitchFamily="34" charset="0"/>
                <a:cs typeface="Calibri Light" panose="020F0302020204030204" pitchFamily="34" charset="0"/>
              </a:rPr>
              <a:t>Gli incentivi di </a:t>
            </a:r>
            <a:r>
              <a:rPr kumimoji="0" lang="it-IT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DIN 2014 Light" panose="020B0404020202020204" pitchFamily="34" charset="0"/>
                <a:cs typeface="Calibri Light" panose="020F0302020204030204" pitchFamily="34" charset="0"/>
              </a:rPr>
              <a:t>NextAppennino</a:t>
            </a: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DIN 2014 Light" panose="020B0404020202020204" pitchFamily="34" charset="0"/>
                <a:cs typeface="Calibri Light" panose="020F0302020204030204" pitchFamily="34" charset="0"/>
              </a:rPr>
              <a:t> per il rilancio economico e sociale dei territori colpiti dai Sisma 2009 e 2016</a:t>
            </a:r>
            <a:endParaRPr lang="it-IT" sz="2400" b="0" kern="0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E9D3C3-43D2-46FC-9B07-D9BBE057830A}"/>
              </a:ext>
            </a:extLst>
          </p:cNvPr>
          <p:cNvSpPr txBox="1"/>
          <p:nvPr/>
        </p:nvSpPr>
        <p:spPr>
          <a:xfrm>
            <a:off x="10848528" y="8312064"/>
            <a:ext cx="163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Agosto 2022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3B055D-4353-4498-9124-EFF30791FCA9}"/>
              </a:ext>
            </a:extLst>
          </p:cNvPr>
          <p:cNvSpPr txBox="1"/>
          <p:nvPr/>
        </p:nvSpPr>
        <p:spPr>
          <a:xfrm>
            <a:off x="5999312" y="6165850"/>
            <a:ext cx="6192688" cy="707886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Prof. Ernesto Somma</a:t>
            </a:r>
          </a:p>
          <a:p>
            <a:r>
              <a:rPr lang="it-IT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Responsabile funzione Incentivi e Innovazione - Invitalia</a:t>
            </a:r>
          </a:p>
        </p:txBody>
      </p:sp>
    </p:spTree>
    <p:extLst>
      <p:ext uri="{BB962C8B-B14F-4D97-AF65-F5344CB8AC3E}">
        <p14:creationId xmlns:p14="http://schemas.microsoft.com/office/powerpoint/2010/main" val="312450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76672"/>
            <a:ext cx="4752527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Investimenti di medie dimensioni e ciclo delle macerie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id="{F50A6842-0169-4DDA-9662-3EF58ED90368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10</a:t>
            </a:fld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692974-4122-4BBC-9D8C-D9841A187995}"/>
              </a:ext>
            </a:extLst>
          </p:cNvPr>
          <p:cNvSpPr txBox="1"/>
          <p:nvPr/>
        </p:nvSpPr>
        <p:spPr>
          <a:xfrm>
            <a:off x="2601144" y="2047502"/>
            <a:ext cx="8640960" cy="361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Supporta programmi di sviluppo composti da uno o più progetti d’investimento, a carattere produttivo e/o ambientale, ai quali possono essere aggiunti anche progetti di R&amp;S.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- Imprese di qualsiasi tipologia e di qualsiasi dimensione che promuovono il programma e/o le eventuali altre imprese del Contratto di Rete.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COME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Sono ammessi programmi di investimento produttivo a carattere industriale, turistico e di trasformazione di prodotti agroalimentari e i programmi di tutela ambientale e in misura complementare, progetti di R&amp;S. 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 programmi di investimento presentati devono avere un importo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non inferiore a 1,5mln/€ e non superiore a 20mln/€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. In caso di programmi presentati da reti di imprese i singoli progetti dovranno avere spese ammissibili non inferiori a 300k/€. 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Per programmi con investimenti ammissibili superiori a 4mln/€ è possibile finanziare anche progetti di R&amp;S con spese minime ammissibili di 500k/€ e nel limite massimo del 50% delle spese ammissibili del programma complessivo. </a:t>
            </a: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206E1-5CEC-86E8-6FD9-D480D36183E5}"/>
              </a:ext>
            </a:extLst>
          </p:cNvPr>
          <p:cNvSpPr txBox="1"/>
          <p:nvPr/>
        </p:nvSpPr>
        <p:spPr>
          <a:xfrm>
            <a:off x="268620" y="2204864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DI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MEDIE DIMENSIONI B1.2 E CICLO DELLE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MACERIE B3.3</a:t>
            </a:r>
          </a:p>
        </p:txBody>
      </p:sp>
    </p:spTree>
    <p:extLst>
      <p:ext uri="{BB962C8B-B14F-4D97-AF65-F5344CB8AC3E}">
        <p14:creationId xmlns:p14="http://schemas.microsoft.com/office/powerpoint/2010/main" val="1596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76672"/>
            <a:ext cx="4752527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Avvio, crescita e rientro di microimprese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id="{F50A6842-0169-4DDA-9662-3EF58ED90368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11</a:t>
            </a:fld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692974-4122-4BBC-9D8C-D9841A187995}"/>
              </a:ext>
            </a:extLst>
          </p:cNvPr>
          <p:cNvSpPr txBox="1"/>
          <p:nvPr/>
        </p:nvSpPr>
        <p:spPr>
          <a:xfrm>
            <a:off x="2601144" y="2047502"/>
            <a:ext cx="8640960" cy="4583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Incentiva la nascita, lo sviluppo e la rilocalizzazione di iniziative micro-imprenditoriali o professionali, anche per favorire lo sviluppo dell’imprenditorialità locale, l’attrazione di nuovi imprenditori ed il rientro di quelli già attivi nel territorio del sisma.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- </a:t>
            </a:r>
            <a:r>
              <a:rPr lang="it-IT" sz="1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Avvio di impresa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, destinato alle imprese da costituire o costituite da non oltre 12 mesi alla data di presentazione della domanda, sia in forma individuale (incluse le libere professioni), sia societaria (incluse le società cooperative), o persona fisica/team di progetto. In entrambi i casi, almeno il 50% dei proponenti persone fisiche deve essere composto da soggetti “over 18” residenti nelle aree dei crateri sismici 2009 e 2016 o soggetti che vi trasferiranno la residenza preliminarmente all’ammissione alle agevolazioni delle imprese. </a:t>
            </a:r>
          </a:p>
          <a:p>
            <a:pPr>
              <a:lnSpc>
                <a:spcPct val="150000"/>
              </a:lnSpc>
            </a:pPr>
            <a:r>
              <a:rPr lang="it-IT" sz="1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Sviluppo di impresa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, destinato alle imprese costituite da più di 12 mesi alla data di presentazione della domanda, in forma individuale o societaria (incluse le società cooperative), i cui soci persone fisiche devono essere, in misura almeno pari alla metà della compagine, composta da soggetti “over 18” residenti nelle aree dei crateri sismici 2009 e 2016 o che vi trasferiranno la residenza preliminarmente all’ammissione alle agevolazioni.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COME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Avvio di impresa importo compreso tra i 40k/€ e i 250k/€.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Sviluppo di impresa importo compreso tra i 40k/€ e i 400k/€.</a:t>
            </a: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206E1-5CEC-86E8-6FD9-D480D36183E5}"/>
              </a:ext>
            </a:extLst>
          </p:cNvPr>
          <p:cNvSpPr txBox="1"/>
          <p:nvPr/>
        </p:nvSpPr>
        <p:spPr>
          <a:xfrm>
            <a:off x="268620" y="2204864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AVVIO, CRESCITA E RIENTRO DI MICROIMPRESE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a)</a:t>
            </a:r>
          </a:p>
        </p:txBody>
      </p:sp>
    </p:spTree>
    <p:extLst>
      <p:ext uri="{BB962C8B-B14F-4D97-AF65-F5344CB8AC3E}">
        <p14:creationId xmlns:p14="http://schemas.microsoft.com/office/powerpoint/2010/main" val="237263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76672"/>
            <a:ext cx="4752527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Investimenti innovativi delle PMI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id="{F50A6842-0169-4DDA-9662-3EF58ED90368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12</a:t>
            </a:fld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692974-4122-4BBC-9D8C-D9841A187995}"/>
              </a:ext>
            </a:extLst>
          </p:cNvPr>
          <p:cNvSpPr txBox="1"/>
          <p:nvPr/>
        </p:nvSpPr>
        <p:spPr>
          <a:xfrm>
            <a:off x="2601144" y="2047502"/>
            <a:ext cx="8640960" cy="4583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Finanzia programmi innovativi di sviluppo aziendale, incentivando il sistema produttivo.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FASE 1: voucher Innovazione diffusa - consente di acquisire servizi di consulenza specialistica per migliorare e potenziare la competitività, le capacità digitali ed organizzative, e i processi d’innovazione dell’impresa. 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FASE 2: sostegno ai progetti di innovazione - consente di rafforzare e rilanciare la competitività delle imprese mediante la realizzazione di progetti di innovazione di processo, prodotto o dell’organizzazione nel sistema aziendale.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-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Micro, piccole e medie imprese.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COME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Sono ammissibili: FASE 1 - i servizi di consulenza specialistica per un periodo non inferiore a 2 mesi e non superiore a 6 mesi, che prevedono un percorso di innovazione. FASE 2 - progetti di innovazione per l’introduzione nel sistema aziendale di innovazioni di processo, prodotto o innovazione dell’organizzazione.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 progetti devono avere una durata non superiore a 18 mesi e possono prevedere un importo complessivo di costi ammissibili da un minimo di 250k/€ a un massimo di 2,5mln/€. 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 progetti di innovazione possono essere presentati anche nell’ambito di progetti integrati, realizzati da un massimo di cinque PMI co-proponenti, qualora l’integrazione consenta alle PMI proponenti di realizzare effettivi vantaggi competitivi in relazione all’attività oggetto dell’iniziativa.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206E1-5CEC-86E8-6FD9-D480D36183E5}"/>
              </a:ext>
            </a:extLst>
          </p:cNvPr>
          <p:cNvSpPr txBox="1"/>
          <p:nvPr/>
        </p:nvSpPr>
        <p:spPr>
          <a:xfrm>
            <a:off x="268620" y="2204864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INNOVATIVI DELLE PMI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b)</a:t>
            </a:r>
          </a:p>
        </p:txBody>
      </p:sp>
    </p:spTree>
    <p:extLst>
      <p:ext uri="{BB962C8B-B14F-4D97-AF65-F5344CB8AC3E}">
        <p14:creationId xmlns:p14="http://schemas.microsoft.com/office/powerpoint/2010/main" val="64269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76672"/>
            <a:ext cx="4752527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Avvio, crescita e rientro delle PMI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id="{F50A6842-0169-4DDA-9662-3EF58ED90368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13</a:t>
            </a:fld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692974-4122-4BBC-9D8C-D9841A187995}"/>
              </a:ext>
            </a:extLst>
          </p:cNvPr>
          <p:cNvSpPr txBox="1"/>
          <p:nvPr/>
        </p:nvSpPr>
        <p:spPr>
          <a:xfrm>
            <a:off x="2601144" y="2047502"/>
            <a:ext cx="8640960" cy="296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Incentiva la nascita, lo sviluppo e la rilocalizzazione di iniziative di piccole e media impresa, anche per favorire lo sviluppo dell’imprenditorialità locale, l’attrazione di nuovi imprenditori ed il rientro di quelli già attivi nel territorio del sisma.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- Società già costituite con sede operativa nelle aree sisma 2009 e 2016 o persone fisiche che vogliano costituire una società dopo l’esito di valutazione istruttoria.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COME -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Nuovi progetti o di sviluppo, presentati dai team imprenditoriali o società costituite da non più di 60 mesi e per progetti con un investimento minimo di 400k/€ e fino ad un massimo di 1,5mln/€. 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Consolidamento, rivolto a società costituite da oltre 60 mesi e per progetti con un investimento minimo di 400k/€ fino ad un massimo di 2,5mln/€.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206E1-5CEC-86E8-6FD9-D480D36183E5}"/>
              </a:ext>
            </a:extLst>
          </p:cNvPr>
          <p:cNvSpPr txBox="1"/>
          <p:nvPr/>
        </p:nvSpPr>
        <p:spPr>
          <a:xfrm>
            <a:off x="268620" y="2204864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AVVIO, CRESCITA E RIENTRO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DELLE PMI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c)</a:t>
            </a:r>
          </a:p>
        </p:txBody>
      </p:sp>
    </p:spTree>
    <p:extLst>
      <p:ext uri="{BB962C8B-B14F-4D97-AF65-F5344CB8AC3E}">
        <p14:creationId xmlns:p14="http://schemas.microsoft.com/office/powerpoint/2010/main" val="352411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76672"/>
            <a:ext cx="4752527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Economia circolare e filiere agroalimentari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id="{F50A6842-0169-4DDA-9662-3EF58ED90368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14</a:t>
            </a:fld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692974-4122-4BBC-9D8C-D9841A187995}"/>
              </a:ext>
            </a:extLst>
          </p:cNvPr>
          <p:cNvSpPr txBox="1"/>
          <p:nvPr/>
        </p:nvSpPr>
        <p:spPr>
          <a:xfrm>
            <a:off x="2601144" y="2047502"/>
            <a:ext cx="8640960" cy="361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COSA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Programmi di investimento finalizzati ad un utilizzo più razionale, efficace e sostenibile delle produzioni agricole, della selvicoltura, dell’allevamento e delle risorse naturali delle aree interessate, attraverso progetti modulari in grado di attivare/consolidare/modernizzare i processi di trasformazione e commercializzazione dei prodotti o di movimentazione e stoccaggio degli stessi. 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- Imprese raggruppate in Consorzi oppure Reti di imprese già costituite, che localizzano il loro progetto di investimento all’interno dei Comuni dei crateri.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COME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Programmi di investimento, composti da minimo 3 ad un massimo di 6 progetti (uno per impresa appartenente al Consorzio/Rete), ricadenti nell’ambito della: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trasformazione e commercializzazione dei prodotti della selvicoltura, dell’allevamento e dell’agricoltura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logistica e trasporto dei suddetti prodotti.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programma di investimento complessivo deve avere un importo di spese ammissibili compreso tra 300k/€ e 5mln/€.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206E1-5CEC-86E8-6FD9-D480D36183E5}"/>
              </a:ext>
            </a:extLst>
          </p:cNvPr>
          <p:cNvSpPr txBox="1"/>
          <p:nvPr/>
        </p:nvSpPr>
        <p:spPr>
          <a:xfrm>
            <a:off x="268620" y="2204864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ECONOMIA CIRCOLARE E FILIERE AGROALIMENTARI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B3.2</a:t>
            </a:r>
          </a:p>
        </p:txBody>
      </p:sp>
    </p:spTree>
    <p:extLst>
      <p:ext uri="{BB962C8B-B14F-4D97-AF65-F5344CB8AC3E}">
        <p14:creationId xmlns:p14="http://schemas.microsoft.com/office/powerpoint/2010/main" val="923431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678A06-BA0E-43E4-A64D-0CDB89B494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608733" y="6165850"/>
            <a:ext cx="1219200" cy="47625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977CEB-1796-4F06-A9AE-F08EC50AA270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37424A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37424A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6" name="Immagine 5" descr="Immagine che contiene cibo&#10;&#10;Descrizione generata automaticamente">
            <a:extLst>
              <a:ext uri="{FF2B5EF4-FFF2-40B4-BE49-F238E27FC236}">
                <a16:creationId xmlns:a16="http://schemas.microsoft.com/office/drawing/2014/main" id="{19807764-5BF1-4BF8-9424-57BB3E8ADA5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3376" y="-99392"/>
            <a:ext cx="12385376" cy="871923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20525C3A-434F-4C67-9BB3-622831200D9B}"/>
              </a:ext>
            </a:extLst>
          </p:cNvPr>
          <p:cNvSpPr/>
          <p:nvPr/>
        </p:nvSpPr>
        <p:spPr>
          <a:xfrm>
            <a:off x="6096000" y="3459907"/>
            <a:ext cx="6192688" cy="134330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A8E3BD2D-42D1-4274-A936-AE7A5CB49B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0165" y="3778604"/>
            <a:ext cx="1249511" cy="819007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25B0F993-6ADE-4123-A6D6-335FC073E437}"/>
              </a:ext>
            </a:extLst>
          </p:cNvPr>
          <p:cNvSpPr txBox="1">
            <a:spLocks/>
          </p:cNvSpPr>
          <p:nvPr/>
        </p:nvSpPr>
        <p:spPr bwMode="auto">
          <a:xfrm>
            <a:off x="8707624" y="3933056"/>
            <a:ext cx="286098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  <a:ea typeface="DIN 2014 Light" panose="020B0404020202020204" pitchFamily="34" charset="0"/>
                <a:cs typeface="Calibri Light" panose="020F0302020204030204" pitchFamily="34" charset="0"/>
              </a:rPr>
              <a:t>CONTATTI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i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800.912682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9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33934"/>
            <a:ext cx="4896544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Invitalia e le opportunità per i territori colpiti dai Sisma 2009 e 2016 </a:t>
            </a:r>
            <a:r>
              <a:rPr lang="it-IT" sz="12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1/2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A03E467-FE1C-4598-93B1-39F48BA4F9FA}"/>
              </a:ext>
            </a:extLst>
          </p:cNvPr>
          <p:cNvSpPr txBox="1"/>
          <p:nvPr/>
        </p:nvSpPr>
        <p:spPr>
          <a:xfrm>
            <a:off x="1055440" y="1988840"/>
            <a:ext cx="8640960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Invitalia è l'Agenzia </a:t>
            </a:r>
            <a:r>
              <a:rPr lang="it-IT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nazionale per l'attrazione degli investimenti e lo sviluppo d'impresa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it-IT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Gestiamo</a:t>
            </a:r>
            <a:r>
              <a:rPr kumimoji="0" lang="it-IT" b="1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tutti gli incentivi nazionali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per la nascita di nuove imprese e startup innovative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Finanziamo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it-IT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iniziative di ogni dimensione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Forniamo assistenza tecnica</a:t>
            </a:r>
            <a:r>
              <a:rPr kumimoji="0" lang="it-IT" b="1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it-IT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alla</a:t>
            </a:r>
            <a:r>
              <a:rPr kumimoji="0" lang="it-IT" b="1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Pubblica Amministrazione</a:t>
            </a:r>
            <a:r>
              <a:rPr kumimoji="0" lang="it-IT" b="0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Siamo </a:t>
            </a:r>
            <a:r>
              <a:rPr kumimoji="0" lang="it-IT" b="1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Centrale di Committenza </a:t>
            </a:r>
            <a:r>
              <a:rPr kumimoji="0" lang="it-IT" b="0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e </a:t>
            </a:r>
            <a:r>
              <a:rPr kumimoji="0" lang="it-IT" b="1" i="0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Stazione Appaltante </a:t>
            </a:r>
            <a:endParaRPr kumimoji="0" lang="it-IT" b="0" i="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D6FDBF-B5DB-443D-AB64-7AE04E72BD2A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2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6313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A03E467-FE1C-4598-93B1-39F48BA4F9FA}"/>
              </a:ext>
            </a:extLst>
          </p:cNvPr>
          <p:cNvSpPr txBox="1"/>
          <p:nvPr/>
        </p:nvSpPr>
        <p:spPr>
          <a:xfrm>
            <a:off x="1055440" y="1988840"/>
            <a:ext cx="9001000" cy="3430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Invitalia è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soggetto gestore di 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7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incentivi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La dotazione complessiva è di 438mln/€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L’ambito di azione è quello della </a:t>
            </a:r>
            <a:r>
              <a:rPr lang="it-IT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macromisura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B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«RILANCIO ECONOMICO E SOCIALE» 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del Fondo nazionale Complementare al PNRR</a:t>
            </a:r>
            <a:endParaRPr kumimoji="0" lang="it-IT" i="0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L’obiettivo principale è il 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rafforzamento del tessuto sociale ed economico territoriale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, promuovendo l’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innovazione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, supportando le 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produzioni di eccellenza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, il sistema dei 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servizi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, i 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distretti locali </a:t>
            </a:r>
            <a:r>
              <a:rPr 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e sostenendo l’</a:t>
            </a:r>
            <a:r>
              <a:rPr lang="it-IT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incremento occupazionale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D6FDBF-B5DB-443D-AB64-7AE04E72BD2A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3</a:t>
            </a:fld>
            <a:endParaRPr lang="it-IT" sz="12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661DB4B-AC16-522C-47F5-F531FCF13F1B}"/>
              </a:ext>
            </a:extLst>
          </p:cNvPr>
          <p:cNvSpPr txBox="1">
            <a:spLocks/>
          </p:cNvSpPr>
          <p:nvPr/>
        </p:nvSpPr>
        <p:spPr bwMode="auto">
          <a:xfrm>
            <a:off x="2135560" y="433934"/>
            <a:ext cx="4896544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Invitalia e le opportunità per i territori colpiti dai Sisma 2009 e 2016 </a:t>
            </a:r>
            <a:r>
              <a:rPr lang="it-IT" sz="12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2/2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2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D6FDBF-B5DB-443D-AB64-7AE04E72BD2A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4</a:t>
            </a:fld>
            <a:endParaRPr lang="it-IT" sz="12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661DB4B-AC16-522C-47F5-F531FCF13F1B}"/>
              </a:ext>
            </a:extLst>
          </p:cNvPr>
          <p:cNvSpPr txBox="1">
            <a:spLocks/>
          </p:cNvSpPr>
          <p:nvPr/>
        </p:nvSpPr>
        <p:spPr bwMode="auto">
          <a:xfrm>
            <a:off x="2135560" y="433934"/>
            <a:ext cx="4896544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Sostegno agli investimenti innovativi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F7F3178-26AC-AC15-5C79-E1324A6E3863}"/>
              </a:ext>
            </a:extLst>
          </p:cNvPr>
          <p:cNvSpPr txBox="1"/>
          <p:nvPr/>
        </p:nvSpPr>
        <p:spPr>
          <a:xfrm>
            <a:off x="1698704" y="1608603"/>
            <a:ext cx="8664471" cy="13515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B1 «SOSTEGNO AGLI INVESTIMENTI INNOVATIVI»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L’obiettivo è sostenere gli investimenti, principalmente di tipo innovativo, con particolare attenzione alla transizione economica, ecologica e digitale, all’impatto occupazionale e alla crescita dimensionale delle imprese.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Dotazione complessiva 388mln/€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B0DF82B-C2DD-6A95-6D90-D9C91FA8C0E8}"/>
              </a:ext>
            </a:extLst>
          </p:cNvPr>
          <p:cNvSpPr/>
          <p:nvPr/>
        </p:nvSpPr>
        <p:spPr>
          <a:xfrm>
            <a:off x="1583123" y="1714057"/>
            <a:ext cx="100621" cy="12009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30567F2-7D6F-F9D3-76ED-3039ED64EAD8}"/>
              </a:ext>
            </a:extLst>
          </p:cNvPr>
          <p:cNvSpPr txBox="1"/>
          <p:nvPr/>
        </p:nvSpPr>
        <p:spPr>
          <a:xfrm>
            <a:off x="191344" y="6453336"/>
            <a:ext cx="112805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(1) Di cui </a:t>
            </a:r>
            <a:r>
              <a:rPr lang="it-IT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100mln/€ per sostenere investimenti di medie dimensioni e 10mln/€ per il ciclo delle macerie.</a:t>
            </a:r>
          </a:p>
          <a:p>
            <a:r>
              <a:rPr lang="it-IT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(2) Di cui 8mln/€ per la Fase 1 e 50mln/€ per la Fase 2.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62AABC2-CD6F-972D-85D9-AECE3CAA1C9B}"/>
              </a:ext>
            </a:extLst>
          </p:cNvPr>
          <p:cNvSpPr txBox="1"/>
          <p:nvPr/>
        </p:nvSpPr>
        <p:spPr>
          <a:xfrm>
            <a:off x="236556" y="3754741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DI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GRANDE DIMENSIONE (</a:t>
            </a:r>
            <a:r>
              <a:rPr lang="it-IT" sz="1600" b="1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CdS</a:t>
            </a:r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B1.1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326B1EE2-C731-7FE3-E6D9-82F3EDCAFB2D}"/>
              </a:ext>
            </a:extLst>
          </p:cNvPr>
          <p:cNvGrpSpPr/>
          <p:nvPr/>
        </p:nvGrpSpPr>
        <p:grpSpPr>
          <a:xfrm>
            <a:off x="2231213" y="3814221"/>
            <a:ext cx="253953" cy="1040909"/>
            <a:chOff x="3044860" y="2109877"/>
            <a:chExt cx="382155" cy="1161627"/>
          </a:xfrm>
        </p:grpSpPr>
        <p:sp>
          <p:nvSpPr>
            <p:cNvPr id="24" name="Triangolo isoscele 23">
              <a:extLst>
                <a:ext uri="{FF2B5EF4-FFF2-40B4-BE49-F238E27FC236}">
                  <a16:creationId xmlns:a16="http://schemas.microsoft.com/office/drawing/2014/main" id="{EBC93E37-47CE-FA31-F944-7E7E21F51B83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Triangolo isoscele 24">
              <a:extLst>
                <a:ext uri="{FF2B5EF4-FFF2-40B4-BE49-F238E27FC236}">
                  <a16:creationId xmlns:a16="http://schemas.microsoft.com/office/drawing/2014/main" id="{81B04560-5AFC-9851-FE49-F752C94E01B9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46181EFE-634D-677C-50A1-D2A78D07B55C}"/>
              </a:ext>
            </a:extLst>
          </p:cNvPr>
          <p:cNvSpPr txBox="1"/>
          <p:nvPr/>
        </p:nvSpPr>
        <p:spPr>
          <a:xfrm>
            <a:off x="234739" y="4870562"/>
            <a:ext cx="1866940" cy="3246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80mln/€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04244D6-F14A-2120-612F-9E77B94F3A87}"/>
              </a:ext>
            </a:extLst>
          </p:cNvPr>
          <p:cNvSpPr txBox="1"/>
          <p:nvPr/>
        </p:nvSpPr>
        <p:spPr>
          <a:xfrm>
            <a:off x="2663499" y="3746334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DI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MEDIE DIMENSIONI B1.2 E CICLO DELLE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MACERIE B3.3</a:t>
            </a:r>
            <a:endParaRPr lang="it-IT" sz="1600" b="1" baseline="30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F1332BB2-D201-762F-9B5E-5B30E7BB66B0}"/>
              </a:ext>
            </a:extLst>
          </p:cNvPr>
          <p:cNvGrpSpPr/>
          <p:nvPr/>
        </p:nvGrpSpPr>
        <p:grpSpPr>
          <a:xfrm>
            <a:off x="4658155" y="3805814"/>
            <a:ext cx="253953" cy="1040909"/>
            <a:chOff x="3044860" y="2109877"/>
            <a:chExt cx="382155" cy="1161627"/>
          </a:xfrm>
        </p:grpSpPr>
        <p:sp>
          <p:nvSpPr>
            <p:cNvPr id="57" name="Triangolo isoscele 56">
              <a:extLst>
                <a:ext uri="{FF2B5EF4-FFF2-40B4-BE49-F238E27FC236}">
                  <a16:creationId xmlns:a16="http://schemas.microsoft.com/office/drawing/2014/main" id="{A2FF0485-C8D2-4A8F-7B7E-46E79657223F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8" name="Triangolo isoscele 57">
              <a:extLst>
                <a:ext uri="{FF2B5EF4-FFF2-40B4-BE49-F238E27FC236}">
                  <a16:creationId xmlns:a16="http://schemas.microsoft.com/office/drawing/2014/main" id="{3A972A6D-654D-7025-10A5-FFFC5C299401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AC86E820-8194-E2C7-3DCE-BC0A0092C75B}"/>
              </a:ext>
            </a:extLst>
          </p:cNvPr>
          <p:cNvSpPr txBox="1"/>
          <p:nvPr/>
        </p:nvSpPr>
        <p:spPr>
          <a:xfrm>
            <a:off x="2669401" y="4870562"/>
            <a:ext cx="1866940" cy="3385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110mln/€ </a:t>
            </a:r>
            <a:r>
              <a:rPr lang="it-IT" sz="16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23503747-B987-1722-8051-7C7ABBE3BB26}"/>
              </a:ext>
            </a:extLst>
          </p:cNvPr>
          <p:cNvSpPr txBox="1"/>
          <p:nvPr/>
        </p:nvSpPr>
        <p:spPr>
          <a:xfrm>
            <a:off x="5090441" y="3733565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AVVIO, CRESCITA E RIENTRO DI MICROIMPRESE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a)</a:t>
            </a:r>
          </a:p>
        </p:txBody>
      </p: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A1D70D05-8AAA-DE8B-874C-3DDDE6F690E5}"/>
              </a:ext>
            </a:extLst>
          </p:cNvPr>
          <p:cNvGrpSpPr/>
          <p:nvPr/>
        </p:nvGrpSpPr>
        <p:grpSpPr>
          <a:xfrm>
            <a:off x="7085100" y="3793045"/>
            <a:ext cx="253954" cy="1040910"/>
            <a:chOff x="3044860" y="2109877"/>
            <a:chExt cx="382156" cy="1161628"/>
          </a:xfrm>
        </p:grpSpPr>
        <p:sp>
          <p:nvSpPr>
            <p:cNvPr id="64" name="Triangolo isoscele 63">
              <a:extLst>
                <a:ext uri="{FF2B5EF4-FFF2-40B4-BE49-F238E27FC236}">
                  <a16:creationId xmlns:a16="http://schemas.microsoft.com/office/drawing/2014/main" id="{EC507483-69EF-C04A-FC74-DD9EB356A01F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5" name="Triangolo isoscele 64">
              <a:extLst>
                <a:ext uri="{FF2B5EF4-FFF2-40B4-BE49-F238E27FC236}">
                  <a16:creationId xmlns:a16="http://schemas.microsoft.com/office/drawing/2014/main" id="{E025C948-25C6-7952-AC08-25FD8BF97F0A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3" name="Triangolo isoscele 92">
              <a:extLst>
                <a:ext uri="{FF2B5EF4-FFF2-40B4-BE49-F238E27FC236}">
                  <a16:creationId xmlns:a16="http://schemas.microsoft.com/office/drawing/2014/main" id="{BDE619E8-25C8-C55C-FFD6-3D3C8EAEEBCA}"/>
                </a:ext>
              </a:extLst>
            </p:cNvPr>
            <p:cNvSpPr/>
            <p:nvPr/>
          </p:nvSpPr>
          <p:spPr>
            <a:xfrm rot="5400000">
              <a:off x="2751730" y="2596219"/>
              <a:ext cx="1151724" cy="1988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9BD03349-5A8F-EC40-86F4-7624B180E005}"/>
              </a:ext>
            </a:extLst>
          </p:cNvPr>
          <p:cNvSpPr txBox="1"/>
          <p:nvPr/>
        </p:nvSpPr>
        <p:spPr>
          <a:xfrm>
            <a:off x="5096343" y="4857793"/>
            <a:ext cx="1866940" cy="3246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100mln/€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84A527C4-2BD2-86E2-EE8E-005678DE5189}"/>
              </a:ext>
            </a:extLst>
          </p:cNvPr>
          <p:cNvSpPr txBox="1"/>
          <p:nvPr/>
        </p:nvSpPr>
        <p:spPr>
          <a:xfrm>
            <a:off x="7434904" y="3746334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INNOVATIVI DELLE PMI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b)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D7FE1002-9505-2E09-DAD5-95F91AC39316}"/>
              </a:ext>
            </a:extLst>
          </p:cNvPr>
          <p:cNvSpPr txBox="1"/>
          <p:nvPr/>
        </p:nvSpPr>
        <p:spPr>
          <a:xfrm>
            <a:off x="7440807" y="4870562"/>
            <a:ext cx="1866940" cy="3385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58mln/€ </a:t>
            </a:r>
            <a:r>
              <a:rPr lang="it-IT" sz="16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(2)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A170BC55-C577-1417-721E-D7F06B1A5A79}"/>
              </a:ext>
            </a:extLst>
          </p:cNvPr>
          <p:cNvSpPr txBox="1"/>
          <p:nvPr/>
        </p:nvSpPr>
        <p:spPr>
          <a:xfrm>
            <a:off x="7434904" y="3746335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INNOVATIVI DELLE PMI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b)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6" name="Triangolo isoscele 95">
            <a:extLst>
              <a:ext uri="{FF2B5EF4-FFF2-40B4-BE49-F238E27FC236}">
                <a16:creationId xmlns:a16="http://schemas.microsoft.com/office/drawing/2014/main" id="{A27B689B-18B7-4EC3-3232-43737E25714D}"/>
              </a:ext>
            </a:extLst>
          </p:cNvPr>
          <p:cNvSpPr/>
          <p:nvPr/>
        </p:nvSpPr>
        <p:spPr>
          <a:xfrm rot="5400000">
            <a:off x="8979616" y="4221457"/>
            <a:ext cx="1032035" cy="13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7" name="Triangolo isoscele 96">
            <a:extLst>
              <a:ext uri="{FF2B5EF4-FFF2-40B4-BE49-F238E27FC236}">
                <a16:creationId xmlns:a16="http://schemas.microsoft.com/office/drawing/2014/main" id="{3C39EE79-C57E-3714-A152-BB32E5EEC5EE}"/>
              </a:ext>
            </a:extLst>
          </p:cNvPr>
          <p:cNvSpPr/>
          <p:nvPr/>
        </p:nvSpPr>
        <p:spPr>
          <a:xfrm rot="5400000">
            <a:off x="9101429" y="4230332"/>
            <a:ext cx="1032035" cy="13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ABF87D28-7730-27DB-9F9E-1590F4467F4A}"/>
              </a:ext>
            </a:extLst>
          </p:cNvPr>
          <p:cNvSpPr txBox="1"/>
          <p:nvPr/>
        </p:nvSpPr>
        <p:spPr>
          <a:xfrm>
            <a:off x="9779367" y="3724800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AVVIO, CRESCITA E RIENTRO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DELLE PMI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c)</a:t>
            </a:r>
            <a:endParaRPr lang="it-IT" sz="1600" b="1" baseline="30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ACD80604-0F66-2EA2-0A96-7C02E09FB571}"/>
              </a:ext>
            </a:extLst>
          </p:cNvPr>
          <p:cNvSpPr txBox="1"/>
          <p:nvPr/>
        </p:nvSpPr>
        <p:spPr>
          <a:xfrm>
            <a:off x="9785270" y="4849028"/>
            <a:ext cx="1866940" cy="3385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40mln/€</a:t>
            </a:r>
          </a:p>
        </p:txBody>
      </p:sp>
    </p:spTree>
    <p:extLst>
      <p:ext uri="{BB962C8B-B14F-4D97-AF65-F5344CB8AC3E}">
        <p14:creationId xmlns:p14="http://schemas.microsoft.com/office/powerpoint/2010/main" val="168886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D6FDBF-B5DB-443D-AB64-7AE04E72BD2A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5</a:t>
            </a:fld>
            <a:endParaRPr lang="it-IT" sz="12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661DB4B-AC16-522C-47F5-F531FCF13F1B}"/>
              </a:ext>
            </a:extLst>
          </p:cNvPr>
          <p:cNvSpPr txBox="1">
            <a:spLocks/>
          </p:cNvSpPr>
          <p:nvPr/>
        </p:nvSpPr>
        <p:spPr bwMode="auto">
          <a:xfrm>
            <a:off x="2135560" y="433934"/>
            <a:ext cx="4896544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Sostegno agli investimenti innovativi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 Light" panose="020F0302020204030204" pitchFamily="34" charset="0"/>
                <a:ea typeface="DIN 2014 Light" panose="020B0404020202020204" pitchFamily="34" charset="0"/>
                <a:cs typeface="Calibri Light" panose="020F0302020204030204" pitchFamily="34" charset="0"/>
              </a:rPr>
              <a:t>- Timing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30567F2-7D6F-F9D3-76ED-3039ED64EAD8}"/>
              </a:ext>
            </a:extLst>
          </p:cNvPr>
          <p:cNvSpPr txBox="1"/>
          <p:nvPr/>
        </p:nvSpPr>
        <p:spPr>
          <a:xfrm>
            <a:off x="191344" y="6381328"/>
            <a:ext cx="112805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(1) Bando accessibile con </a:t>
            </a:r>
            <a:r>
              <a:rPr lang="it-IT" sz="1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doppio canale, riservando una corsia preferenziale, con una procedura a sportello, per le imprese del cratere che hanno subito danni dal sisma. Una volta acquisiti i progetti e definite le graduatorie si procederà all’assegnazione delle risorse, come da cronoprogramma, entro la fine del 2022.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62AABC2-CD6F-972D-85D9-AECE3CAA1C9B}"/>
              </a:ext>
            </a:extLst>
          </p:cNvPr>
          <p:cNvSpPr txBox="1"/>
          <p:nvPr/>
        </p:nvSpPr>
        <p:spPr>
          <a:xfrm>
            <a:off x="236556" y="2256603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DI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GRANDE DIMENSIONE (</a:t>
            </a:r>
            <a:r>
              <a:rPr lang="it-IT" sz="1600" b="1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CdS</a:t>
            </a:r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B1.1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326B1EE2-C731-7FE3-E6D9-82F3EDCAFB2D}"/>
              </a:ext>
            </a:extLst>
          </p:cNvPr>
          <p:cNvGrpSpPr/>
          <p:nvPr/>
        </p:nvGrpSpPr>
        <p:grpSpPr>
          <a:xfrm>
            <a:off x="2231213" y="2316083"/>
            <a:ext cx="253953" cy="1040909"/>
            <a:chOff x="3044860" y="2109877"/>
            <a:chExt cx="382155" cy="1161627"/>
          </a:xfrm>
        </p:grpSpPr>
        <p:sp>
          <p:nvSpPr>
            <p:cNvPr id="24" name="Triangolo isoscele 23">
              <a:extLst>
                <a:ext uri="{FF2B5EF4-FFF2-40B4-BE49-F238E27FC236}">
                  <a16:creationId xmlns:a16="http://schemas.microsoft.com/office/drawing/2014/main" id="{EBC93E37-47CE-FA31-F944-7E7E21F51B83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Triangolo isoscele 24">
              <a:extLst>
                <a:ext uri="{FF2B5EF4-FFF2-40B4-BE49-F238E27FC236}">
                  <a16:creationId xmlns:a16="http://schemas.microsoft.com/office/drawing/2014/main" id="{81B04560-5AFC-9851-FE49-F752C94E01B9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04244D6-F14A-2120-612F-9E77B94F3A87}"/>
              </a:ext>
            </a:extLst>
          </p:cNvPr>
          <p:cNvSpPr txBox="1"/>
          <p:nvPr/>
        </p:nvSpPr>
        <p:spPr>
          <a:xfrm>
            <a:off x="2663499" y="2248196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DI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MEDIE DIMENSIONI B1.2 E CICLO DELLE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MACERIE B3.3 </a:t>
            </a:r>
            <a:r>
              <a:rPr lang="it-IT" sz="1600" b="1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F1332BB2-D201-762F-9B5E-5B30E7BB66B0}"/>
              </a:ext>
            </a:extLst>
          </p:cNvPr>
          <p:cNvGrpSpPr/>
          <p:nvPr/>
        </p:nvGrpSpPr>
        <p:grpSpPr>
          <a:xfrm>
            <a:off x="4658155" y="2307676"/>
            <a:ext cx="253953" cy="1040909"/>
            <a:chOff x="3044860" y="2109877"/>
            <a:chExt cx="382155" cy="1161627"/>
          </a:xfrm>
        </p:grpSpPr>
        <p:sp>
          <p:nvSpPr>
            <p:cNvPr id="57" name="Triangolo isoscele 56">
              <a:extLst>
                <a:ext uri="{FF2B5EF4-FFF2-40B4-BE49-F238E27FC236}">
                  <a16:creationId xmlns:a16="http://schemas.microsoft.com/office/drawing/2014/main" id="{A2FF0485-C8D2-4A8F-7B7E-46E79657223F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8" name="Triangolo isoscele 57">
              <a:extLst>
                <a:ext uri="{FF2B5EF4-FFF2-40B4-BE49-F238E27FC236}">
                  <a16:creationId xmlns:a16="http://schemas.microsoft.com/office/drawing/2014/main" id="{3A972A6D-654D-7025-10A5-FFFC5C299401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23503747-B987-1722-8051-7C7ABBE3BB26}"/>
              </a:ext>
            </a:extLst>
          </p:cNvPr>
          <p:cNvSpPr txBox="1"/>
          <p:nvPr/>
        </p:nvSpPr>
        <p:spPr>
          <a:xfrm>
            <a:off x="5090441" y="2235427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AVVIO, CRESCITA E RIENTRO DI MICROIMPRESE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a) </a:t>
            </a:r>
            <a:r>
              <a:rPr lang="it-IT" sz="1600" b="1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</p:txBody>
      </p: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A1D70D05-8AAA-DE8B-874C-3DDDE6F690E5}"/>
              </a:ext>
            </a:extLst>
          </p:cNvPr>
          <p:cNvGrpSpPr/>
          <p:nvPr/>
        </p:nvGrpSpPr>
        <p:grpSpPr>
          <a:xfrm>
            <a:off x="7085100" y="2294907"/>
            <a:ext cx="253954" cy="1040910"/>
            <a:chOff x="3044860" y="2109877"/>
            <a:chExt cx="382156" cy="1161628"/>
          </a:xfrm>
        </p:grpSpPr>
        <p:sp>
          <p:nvSpPr>
            <p:cNvPr id="64" name="Triangolo isoscele 63">
              <a:extLst>
                <a:ext uri="{FF2B5EF4-FFF2-40B4-BE49-F238E27FC236}">
                  <a16:creationId xmlns:a16="http://schemas.microsoft.com/office/drawing/2014/main" id="{EC507483-69EF-C04A-FC74-DD9EB356A01F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5" name="Triangolo isoscele 64">
              <a:extLst>
                <a:ext uri="{FF2B5EF4-FFF2-40B4-BE49-F238E27FC236}">
                  <a16:creationId xmlns:a16="http://schemas.microsoft.com/office/drawing/2014/main" id="{E025C948-25C6-7952-AC08-25FD8BF97F0A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3" name="Triangolo isoscele 92">
              <a:extLst>
                <a:ext uri="{FF2B5EF4-FFF2-40B4-BE49-F238E27FC236}">
                  <a16:creationId xmlns:a16="http://schemas.microsoft.com/office/drawing/2014/main" id="{BDE619E8-25C8-C55C-FFD6-3D3C8EAEEBCA}"/>
                </a:ext>
              </a:extLst>
            </p:cNvPr>
            <p:cNvSpPr/>
            <p:nvPr/>
          </p:nvSpPr>
          <p:spPr>
            <a:xfrm rot="5400000">
              <a:off x="2751730" y="2596219"/>
              <a:ext cx="1151724" cy="1988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84A527C4-2BD2-86E2-EE8E-005678DE5189}"/>
              </a:ext>
            </a:extLst>
          </p:cNvPr>
          <p:cNvSpPr txBox="1"/>
          <p:nvPr/>
        </p:nvSpPr>
        <p:spPr>
          <a:xfrm>
            <a:off x="7434904" y="2248196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INNOVATIVI DELLE PMI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b)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A170BC55-C577-1417-721E-D7F06B1A5A79}"/>
              </a:ext>
            </a:extLst>
          </p:cNvPr>
          <p:cNvSpPr txBox="1"/>
          <p:nvPr/>
        </p:nvSpPr>
        <p:spPr>
          <a:xfrm>
            <a:off x="7434904" y="2248197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INNOVATIVI DELLE PMI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b) </a:t>
            </a:r>
            <a:r>
              <a:rPr lang="it-IT" sz="1600" b="1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6" name="Triangolo isoscele 95">
            <a:extLst>
              <a:ext uri="{FF2B5EF4-FFF2-40B4-BE49-F238E27FC236}">
                <a16:creationId xmlns:a16="http://schemas.microsoft.com/office/drawing/2014/main" id="{A27B689B-18B7-4EC3-3232-43737E25714D}"/>
              </a:ext>
            </a:extLst>
          </p:cNvPr>
          <p:cNvSpPr/>
          <p:nvPr/>
        </p:nvSpPr>
        <p:spPr>
          <a:xfrm rot="5400000">
            <a:off x="8979616" y="2723319"/>
            <a:ext cx="1032035" cy="13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7" name="Triangolo isoscele 96">
            <a:extLst>
              <a:ext uri="{FF2B5EF4-FFF2-40B4-BE49-F238E27FC236}">
                <a16:creationId xmlns:a16="http://schemas.microsoft.com/office/drawing/2014/main" id="{3C39EE79-C57E-3714-A152-BB32E5EEC5EE}"/>
              </a:ext>
            </a:extLst>
          </p:cNvPr>
          <p:cNvSpPr/>
          <p:nvPr/>
        </p:nvSpPr>
        <p:spPr>
          <a:xfrm rot="5400000">
            <a:off x="9101429" y="2732194"/>
            <a:ext cx="1032035" cy="13214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ABF87D28-7730-27DB-9F9E-1590F4467F4A}"/>
              </a:ext>
            </a:extLst>
          </p:cNvPr>
          <p:cNvSpPr txBox="1"/>
          <p:nvPr/>
        </p:nvSpPr>
        <p:spPr>
          <a:xfrm>
            <a:off x="9779367" y="2226662"/>
            <a:ext cx="1866940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AVVIO, CRESCITA E RIENTRO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DELLE PMI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B1.3 c) </a:t>
            </a:r>
            <a:r>
              <a:rPr lang="it-IT" sz="1600" b="1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5167444-A879-F83D-95A9-FD72C3875A8D}"/>
              </a:ext>
            </a:extLst>
          </p:cNvPr>
          <p:cNvSpPr txBox="1"/>
          <p:nvPr/>
        </p:nvSpPr>
        <p:spPr>
          <a:xfrm>
            <a:off x="236556" y="3861048"/>
            <a:ext cx="1866940" cy="20621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Procedura a sportello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Inizio presentazione delle domande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 settembre 2022</a:t>
            </a:r>
          </a:p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ore 10.00 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Fine presentazione delle domande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30 settembre 2022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 ore 23.59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EE2E9D9F-8B2D-D58C-06D3-734B07F64491}"/>
              </a:ext>
            </a:extLst>
          </p:cNvPr>
          <p:cNvSpPr txBox="1"/>
          <p:nvPr/>
        </p:nvSpPr>
        <p:spPr>
          <a:xfrm>
            <a:off x="5090440" y="3861047"/>
            <a:ext cx="6555867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Procedura a sportello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Inizio presentazione delle domande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15 settembre 2022,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ore 10.00 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Fine presentazione delle domande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14 ottobre 2022,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ore 23.59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8000" indent="-108000">
              <a:buFont typeface="Wingdings" panose="05000000000000000000" pitchFamily="2" charset="2"/>
              <a:buChar char="§"/>
            </a:pP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Procedura a graduatoria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rgbClr val="1919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nizio presentazione delle domande </a:t>
            </a:r>
            <a:r>
              <a:rPr lang="it-IT" sz="1400" b="1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15 settembre 2022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ore 10.00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rgbClr val="1919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ine presentazione delle domande </a:t>
            </a:r>
            <a:r>
              <a:rPr lang="it-IT" sz="1400" b="1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31 ottobre 2022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ore 23.59</a:t>
            </a:r>
          </a:p>
          <a:p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6AAC3C7-B217-3964-35E8-5770F0253649}"/>
              </a:ext>
            </a:extLst>
          </p:cNvPr>
          <p:cNvSpPr txBox="1"/>
          <p:nvPr/>
        </p:nvSpPr>
        <p:spPr>
          <a:xfrm>
            <a:off x="2716892" y="3857299"/>
            <a:ext cx="1866940" cy="20621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Procedura a sportello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Inizio presentazione delle domande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15 settembre 2022</a:t>
            </a:r>
          </a:p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ore 10.00 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Fine presentazione delle domande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14 ottobre 2022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 ore 23.59</a:t>
            </a:r>
          </a:p>
        </p:txBody>
      </p:sp>
    </p:spTree>
    <p:extLst>
      <p:ext uri="{BB962C8B-B14F-4D97-AF65-F5344CB8AC3E}">
        <p14:creationId xmlns:p14="http://schemas.microsoft.com/office/powerpoint/2010/main" val="204174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D6FDBF-B5DB-443D-AB64-7AE04E72BD2A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6</a:t>
            </a:fld>
            <a:endParaRPr lang="it-IT" sz="12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661DB4B-AC16-522C-47F5-F531FCF13F1B}"/>
              </a:ext>
            </a:extLst>
          </p:cNvPr>
          <p:cNvSpPr txBox="1">
            <a:spLocks/>
          </p:cNvSpPr>
          <p:nvPr/>
        </p:nvSpPr>
        <p:spPr bwMode="auto">
          <a:xfrm>
            <a:off x="2135560" y="433934"/>
            <a:ext cx="4896544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Valorizzazione ambientale, economia circolare e ciclo delle macerie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F7F3178-26AC-AC15-5C79-E1324A6E3863}"/>
              </a:ext>
            </a:extLst>
          </p:cNvPr>
          <p:cNvSpPr txBox="1"/>
          <p:nvPr/>
        </p:nvSpPr>
        <p:spPr>
          <a:xfrm>
            <a:off x="1694687" y="1700911"/>
            <a:ext cx="8664471" cy="16747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B3 «VALORIZZAZIONE AMBIENTALE, ECONOMIA CIRCOLARE E CICLO DELLE MACERIE» </a:t>
            </a:r>
            <a:r>
              <a:rPr lang="it-IT" sz="14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L’obiettivo è il superamento degli attuali ostacoli per la messa a sistema delle risorse ambientali attualmente sottoutilizzate, tra le quali, la frammentazione delle proprietà, la difficoltà a reperire professionalità specifiche e la scarsa innovazione dei processi produttivi.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Dotazione complessiva 50mln/€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B0DF82B-C2DD-6A95-6D90-D9C91FA8C0E8}"/>
              </a:ext>
            </a:extLst>
          </p:cNvPr>
          <p:cNvSpPr/>
          <p:nvPr/>
        </p:nvSpPr>
        <p:spPr>
          <a:xfrm>
            <a:off x="1583123" y="1714057"/>
            <a:ext cx="111564" cy="16616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B8CBF03-1C7F-FD32-3948-1347F7A07F68}"/>
              </a:ext>
            </a:extLst>
          </p:cNvPr>
          <p:cNvSpPr txBox="1"/>
          <p:nvPr/>
        </p:nvSpPr>
        <p:spPr>
          <a:xfrm>
            <a:off x="1561132" y="4208984"/>
            <a:ext cx="2319973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SOSTEGNO COSTITUZIONE DI ASSOCIAZIONI AGROSILVOPASTORALI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B3.1</a:t>
            </a:r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4B47DAE3-35AB-5F5F-5AA8-41C5BAC93542}"/>
              </a:ext>
            </a:extLst>
          </p:cNvPr>
          <p:cNvGrpSpPr/>
          <p:nvPr/>
        </p:nvGrpSpPr>
        <p:grpSpPr>
          <a:xfrm>
            <a:off x="4030536" y="4271013"/>
            <a:ext cx="297130" cy="1085512"/>
            <a:chOff x="3044860" y="2109877"/>
            <a:chExt cx="382155" cy="1161627"/>
          </a:xfrm>
        </p:grpSpPr>
        <p:sp>
          <p:nvSpPr>
            <p:cNvPr id="34" name="Triangolo isoscele 33">
              <a:extLst>
                <a:ext uri="{FF2B5EF4-FFF2-40B4-BE49-F238E27FC236}">
                  <a16:creationId xmlns:a16="http://schemas.microsoft.com/office/drawing/2014/main" id="{76ABF254-6960-AF22-9213-CB652A47BECE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6" name="Triangolo isoscele 35">
              <a:extLst>
                <a:ext uri="{FF2B5EF4-FFF2-40B4-BE49-F238E27FC236}">
                  <a16:creationId xmlns:a16="http://schemas.microsoft.com/office/drawing/2014/main" id="{012B9C57-F5E5-BA94-97B1-3D95E35BCEBF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5751FA48-2755-A385-2303-326DF9126DB6}"/>
              </a:ext>
            </a:extLst>
          </p:cNvPr>
          <p:cNvSpPr txBox="1"/>
          <p:nvPr/>
        </p:nvSpPr>
        <p:spPr>
          <a:xfrm>
            <a:off x="1561132" y="5381386"/>
            <a:ext cx="2326879" cy="3385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3mln/€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DF621D7E-3BC3-A03D-9E06-ED26126E7529}"/>
              </a:ext>
            </a:extLst>
          </p:cNvPr>
          <p:cNvSpPr txBox="1"/>
          <p:nvPr/>
        </p:nvSpPr>
        <p:spPr>
          <a:xfrm>
            <a:off x="4439816" y="4222300"/>
            <a:ext cx="2428856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ECONOMIA CIRCOLARE E FILIERE AGROALIMENTARI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B3.2 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6BD4083F-855E-8EE2-7F9E-776BD62D025C}"/>
              </a:ext>
            </a:extLst>
          </p:cNvPr>
          <p:cNvSpPr txBox="1"/>
          <p:nvPr/>
        </p:nvSpPr>
        <p:spPr>
          <a:xfrm>
            <a:off x="4439816" y="5394702"/>
            <a:ext cx="2428856" cy="338554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47mln/€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A923D32-5671-B018-6716-31A5B57DB0BC}"/>
              </a:ext>
            </a:extLst>
          </p:cNvPr>
          <p:cNvSpPr txBox="1"/>
          <p:nvPr/>
        </p:nvSpPr>
        <p:spPr>
          <a:xfrm>
            <a:off x="191344" y="6628174"/>
            <a:ext cx="112805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(1) </a:t>
            </a:r>
            <a:r>
              <a:rPr lang="it-IT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Per semplificazione amministrativa ed economicità nell’utilizzo di risorse pubbliche, l’intervento B3.3 è attuato utilizzando lo stesso strumento attuativo della sub misura B1.2 opportunamente integrato.</a:t>
            </a:r>
            <a:endParaRPr lang="it-IT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3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D6FDBF-B5DB-443D-AB64-7AE04E72BD2A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7</a:t>
            </a:fld>
            <a:endParaRPr lang="it-IT" sz="12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661DB4B-AC16-522C-47F5-F531FCF13F1B}"/>
              </a:ext>
            </a:extLst>
          </p:cNvPr>
          <p:cNvSpPr txBox="1">
            <a:spLocks/>
          </p:cNvSpPr>
          <p:nvPr/>
        </p:nvSpPr>
        <p:spPr bwMode="auto">
          <a:xfrm>
            <a:off x="2135560" y="433934"/>
            <a:ext cx="4896544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Valorizzazione ambientale, economia circolare e ciclo delle macerie - Timing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B8CBF03-1C7F-FD32-3948-1347F7A07F68}"/>
              </a:ext>
            </a:extLst>
          </p:cNvPr>
          <p:cNvSpPr txBox="1"/>
          <p:nvPr/>
        </p:nvSpPr>
        <p:spPr>
          <a:xfrm>
            <a:off x="1652556" y="2204864"/>
            <a:ext cx="2319973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SOSTEGNO COSTITUZIONE DI ASSOCIAZIONI AGROSILVOPASTORALI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B3.1</a:t>
            </a:r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4B47DAE3-35AB-5F5F-5AA8-41C5BAC93542}"/>
              </a:ext>
            </a:extLst>
          </p:cNvPr>
          <p:cNvGrpSpPr/>
          <p:nvPr/>
        </p:nvGrpSpPr>
        <p:grpSpPr>
          <a:xfrm>
            <a:off x="4121960" y="2266893"/>
            <a:ext cx="297130" cy="1085512"/>
            <a:chOff x="3044860" y="2109877"/>
            <a:chExt cx="382155" cy="1161627"/>
          </a:xfrm>
        </p:grpSpPr>
        <p:sp>
          <p:nvSpPr>
            <p:cNvPr id="34" name="Triangolo isoscele 33">
              <a:extLst>
                <a:ext uri="{FF2B5EF4-FFF2-40B4-BE49-F238E27FC236}">
                  <a16:creationId xmlns:a16="http://schemas.microsoft.com/office/drawing/2014/main" id="{76ABF254-6960-AF22-9213-CB652A47BECE}"/>
                </a:ext>
              </a:extLst>
            </p:cNvPr>
            <p:cNvSpPr/>
            <p:nvPr/>
          </p:nvSpPr>
          <p:spPr>
            <a:xfrm rot="5400000">
              <a:off x="2568422" y="2586315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6" name="Triangolo isoscele 35">
              <a:extLst>
                <a:ext uri="{FF2B5EF4-FFF2-40B4-BE49-F238E27FC236}">
                  <a16:creationId xmlns:a16="http://schemas.microsoft.com/office/drawing/2014/main" id="{012B9C57-F5E5-BA94-97B1-3D95E35BCEBF}"/>
                </a:ext>
              </a:extLst>
            </p:cNvPr>
            <p:cNvSpPr/>
            <p:nvPr/>
          </p:nvSpPr>
          <p:spPr>
            <a:xfrm rot="5400000">
              <a:off x="2751730" y="2596218"/>
              <a:ext cx="1151724" cy="19884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DF621D7E-3BC3-A03D-9E06-ED26126E7529}"/>
              </a:ext>
            </a:extLst>
          </p:cNvPr>
          <p:cNvSpPr txBox="1"/>
          <p:nvPr/>
        </p:nvSpPr>
        <p:spPr>
          <a:xfrm>
            <a:off x="4531240" y="2218180"/>
            <a:ext cx="2428856" cy="10772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ECONOMIA CIRCOLARE E FILIERE AGROALIMENTARI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B3.2 </a:t>
            </a:r>
            <a:r>
              <a:rPr lang="it-IT" sz="1600" b="1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(1)</a:t>
            </a:r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90A045A-2743-3718-C4FE-8CD329B8C50A}"/>
              </a:ext>
            </a:extLst>
          </p:cNvPr>
          <p:cNvSpPr txBox="1"/>
          <p:nvPr/>
        </p:nvSpPr>
        <p:spPr>
          <a:xfrm>
            <a:off x="1652556" y="3645024"/>
            <a:ext cx="2326878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Bando in pubblicazione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E2E7D268-AB6C-0D37-7190-10C93741494D}"/>
              </a:ext>
            </a:extLst>
          </p:cNvPr>
          <p:cNvSpPr txBox="1"/>
          <p:nvPr/>
        </p:nvSpPr>
        <p:spPr>
          <a:xfrm>
            <a:off x="4558769" y="3645024"/>
            <a:ext cx="6555867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Procedura a sportello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Inizio presentazione delle domande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15 settembre 2022,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ore 10.00 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Fine presentazione delle domande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14 ottobre 2022,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ore 23.59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8000" indent="-108000">
              <a:buFont typeface="Wingdings" panose="05000000000000000000" pitchFamily="2" charset="2"/>
              <a:buChar char="§"/>
            </a:pP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Procedura a graduatoria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rgbClr val="1919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nizio presentazione delle domande </a:t>
            </a:r>
            <a:r>
              <a:rPr lang="it-IT" sz="1400" b="1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15 settembre 2022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ore 10.00</a:t>
            </a:r>
          </a:p>
          <a:p>
            <a:pPr marL="108000" indent="-108000">
              <a:buFont typeface="Wingdings" panose="05000000000000000000" pitchFamily="2" charset="2"/>
              <a:buChar char="§"/>
            </a:pPr>
            <a:r>
              <a:rPr lang="it-IT" sz="1400" dirty="0">
                <a:solidFill>
                  <a:srgbClr val="1919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ine presentazione delle domande </a:t>
            </a:r>
            <a:r>
              <a:rPr lang="it-IT" sz="1400" b="1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31 ottobre 2022</a:t>
            </a:r>
            <a:r>
              <a:rPr lang="it-IT" sz="1400" b="0" i="0" dirty="0">
                <a:solidFill>
                  <a:srgbClr val="19191A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ore 23.59</a:t>
            </a:r>
          </a:p>
          <a:p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B59D01E-8E14-DAEB-EEA2-D0B37C686DA8}"/>
              </a:ext>
            </a:extLst>
          </p:cNvPr>
          <p:cNvSpPr txBox="1"/>
          <p:nvPr/>
        </p:nvSpPr>
        <p:spPr>
          <a:xfrm>
            <a:off x="191344" y="6381328"/>
            <a:ext cx="112805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(1) Bando accessibile con </a:t>
            </a:r>
            <a:r>
              <a:rPr lang="it-IT" sz="1000" b="0" i="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doppio canale, riservando una corsia preferenziale, con una procedura a sportello, per le imprese del cratere che hanno subito danni dal sisma. Una volta acquisiti i progetti e definite le graduatorie si procederà all’assegnazione delle risorse, come da cronoprogramma, entro la fine del 2022.</a:t>
            </a:r>
          </a:p>
        </p:txBody>
      </p:sp>
    </p:spTree>
    <p:extLst>
      <p:ext uri="{BB962C8B-B14F-4D97-AF65-F5344CB8AC3E}">
        <p14:creationId xmlns:p14="http://schemas.microsoft.com/office/powerpoint/2010/main" val="203975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678A06-BA0E-43E4-A64D-0CDB89B494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608733" y="6165850"/>
            <a:ext cx="1219200" cy="47625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977CEB-1796-4F06-A9AE-F08EC50AA270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37424A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37424A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6" name="Immagine 5" descr="Immagine che contiene cibo&#10;&#10;Descrizione generata automaticamente">
            <a:extLst>
              <a:ext uri="{FF2B5EF4-FFF2-40B4-BE49-F238E27FC236}">
                <a16:creationId xmlns:a16="http://schemas.microsoft.com/office/drawing/2014/main" id="{19807764-5BF1-4BF8-9424-57BB3E8ADA5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3376" y="-99392"/>
            <a:ext cx="12385376" cy="871923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20525C3A-434F-4C67-9BB3-622831200D9B}"/>
              </a:ext>
            </a:extLst>
          </p:cNvPr>
          <p:cNvSpPr/>
          <p:nvPr/>
        </p:nvSpPr>
        <p:spPr>
          <a:xfrm>
            <a:off x="6096000" y="3459907"/>
            <a:ext cx="6192688" cy="1343309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A8E3BD2D-42D1-4274-A936-AE7A5CB49B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0165" y="3778604"/>
            <a:ext cx="1249511" cy="819007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25B0F993-6ADE-4123-A6D6-335FC073E437}"/>
              </a:ext>
            </a:extLst>
          </p:cNvPr>
          <p:cNvSpPr txBox="1">
            <a:spLocks/>
          </p:cNvSpPr>
          <p:nvPr/>
        </p:nvSpPr>
        <p:spPr bwMode="auto">
          <a:xfrm>
            <a:off x="8707624" y="3933056"/>
            <a:ext cx="286098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kern="0" dirty="0">
                <a:solidFill>
                  <a:schemeClr val="bg1"/>
                </a:solidFill>
                <a:latin typeface="Calibri Light" panose="020F0302020204030204" pitchFamily="34" charset="0"/>
                <a:ea typeface="DIN 2014 Light" panose="020B0404020202020204" pitchFamily="34" charset="0"/>
                <a:cs typeface="Calibri Light" panose="020F0302020204030204" pitchFamily="34" charset="0"/>
              </a:rPr>
              <a:t>Schede incentivi</a:t>
            </a: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3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2D765D92-63FB-4C1F-A00C-67A81267CC2D}"/>
              </a:ext>
            </a:extLst>
          </p:cNvPr>
          <p:cNvSpPr txBox="1">
            <a:spLocks/>
          </p:cNvSpPr>
          <p:nvPr/>
        </p:nvSpPr>
        <p:spPr bwMode="auto">
          <a:xfrm>
            <a:off x="2135560" y="476672"/>
            <a:ext cx="4752527" cy="44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818A8F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Investimenti di grande dimensione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ea typeface="DIN 2014 Light" panose="020B0404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Segnaposto piè di pagina 3">
            <a:extLst>
              <a:ext uri="{FF2B5EF4-FFF2-40B4-BE49-F238E27FC236}">
                <a16:creationId xmlns:a16="http://schemas.microsoft.com/office/drawing/2014/main" id="{F50A6842-0169-4DDA-9662-3EF58ED90368}"/>
              </a:ext>
            </a:extLst>
          </p:cNvPr>
          <p:cNvSpPr txBox="1">
            <a:spLocks/>
          </p:cNvSpPr>
          <p:nvPr/>
        </p:nvSpPr>
        <p:spPr>
          <a:xfrm>
            <a:off x="10632504" y="6381750"/>
            <a:ext cx="1219200" cy="47625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defRPr/>
            </a:pPr>
            <a:fld id="{F412A651-9F38-46A3-9F64-D63BD7A9D8EC}" type="slidenum">
              <a:rPr lang="it-IT" sz="1200" smtClean="0"/>
              <a:pPr algn="r">
                <a:defRPr/>
              </a:pPr>
              <a:t>9</a:t>
            </a:fld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692974-4122-4BBC-9D8C-D9841A187995}"/>
              </a:ext>
            </a:extLst>
          </p:cNvPr>
          <p:cNvSpPr txBox="1"/>
          <p:nvPr/>
        </p:nvSpPr>
        <p:spPr>
          <a:xfrm>
            <a:off x="2601144" y="2047502"/>
            <a:ext cx="8640960" cy="361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COSA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- Attraverso la sottoscrizione di un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Contratto di Sviluppo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, sostegno agli investimenti produttivi di rilevante dimensione finanziaria e impatto sui territori dei crateri 2009 e 2016.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- Il programma di sviluppo può essere realizzato da imprese di qualsiasi dimensione, anche ricorrendo allo strumento del Contratto di Rete.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COME -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Contratto di Sviluppo prevede, su iniziativa di una o più imprese, la realizzazione di: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programmi di sviluppo industriale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programmi di sviluppo per la tutela ambientale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programmi di sviluppo di attività turistiche e culturali </a:t>
            </a:r>
          </a:p>
          <a:p>
            <a:pPr>
              <a:lnSpc>
                <a:spcPct val="150000"/>
              </a:lnSpc>
            </a:pP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L’importo complessivo delle spese e dei costi ammissibili non deve essere inferiore a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20mln/€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, ovvero non meno di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7,5mln/€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per attività di trasformazione e commercializzazione di prodotti agricoli e per i programmi di sviluppo di attività turistiche.</a:t>
            </a:r>
            <a:endParaRPr lang="it-IT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DC206E1-5CEC-86E8-6FD9-D480D36183E5}"/>
              </a:ext>
            </a:extLst>
          </p:cNvPr>
          <p:cNvSpPr txBox="1"/>
          <p:nvPr/>
        </p:nvSpPr>
        <p:spPr>
          <a:xfrm>
            <a:off x="268620" y="2204864"/>
            <a:ext cx="1866940" cy="1032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INVESTIMENTI DI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GRANDE DIMENSIONE (</a:t>
            </a:r>
            <a:r>
              <a:rPr lang="it-IT" sz="1600" b="1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CdS</a:t>
            </a:r>
            <a:r>
              <a:rPr lang="it-IT" sz="1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B1.1</a:t>
            </a:r>
          </a:p>
          <a:p>
            <a:pPr algn="ctr"/>
            <a:endParaRPr lang="it-IT" sz="1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8139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70730CDD24AA428091067D15A1B59D" ma:contentTypeVersion="9" ma:contentTypeDescription="Creare un nuovo documento." ma:contentTypeScope="" ma:versionID="d7444b88f1829b294d3bda94c065a04a">
  <xsd:schema xmlns:xsd="http://www.w3.org/2001/XMLSchema" xmlns:xs="http://www.w3.org/2001/XMLSchema" xmlns:p="http://schemas.microsoft.com/office/2006/metadata/properties" xmlns:ns3="33030afc-5b3f-4750-9afb-5fda704ff041" xmlns:ns4="f23bc785-5dd9-49fd-aa38-12cfdd541cde" targetNamespace="http://schemas.microsoft.com/office/2006/metadata/properties" ma:root="true" ma:fieldsID="e852e4aa283e29653103c48c4568c79a" ns3:_="" ns4:_="">
    <xsd:import namespace="33030afc-5b3f-4750-9afb-5fda704ff041"/>
    <xsd:import namespace="f23bc785-5dd9-49fd-aa38-12cfdd541c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30afc-5b3f-4750-9afb-5fda704ff0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bc785-5dd9-49fd-aa38-12cfdd541c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E384091-D32C-4911-AA08-68B77FD639EC}">
  <ds:schemaRefs>
    <ds:schemaRef ds:uri="http://schemas.microsoft.com/office/infopath/2007/PartnerControls"/>
    <ds:schemaRef ds:uri="f23bc785-5dd9-49fd-aa38-12cfdd541cde"/>
    <ds:schemaRef ds:uri="http://purl.org/dc/elements/1.1/"/>
    <ds:schemaRef ds:uri="http://schemas.microsoft.com/office/2006/documentManagement/types"/>
    <ds:schemaRef ds:uri="33030afc-5b3f-4750-9afb-5fda704ff041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019854-7352-4469-A32E-EA90734FD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030afc-5b3f-4750-9afb-5fda704ff041"/>
    <ds:schemaRef ds:uri="f23bc785-5dd9-49fd-aa38-12cfdd541c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CE86F-77F0-48BC-9AB5-469386E4439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475D63D-1BEA-4357-8810-6F0E2FFE34E5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7316</TotalTime>
  <Words>2003</Words>
  <Application>Microsoft Office PowerPoint</Application>
  <PresentationFormat>Widescreen</PresentationFormat>
  <Paragraphs>178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 Light</vt:lpstr>
      <vt:lpstr>Courier New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Sviluppo Italia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Sviluppo Italia S.p.a.</dc:creator>
  <cp:lastModifiedBy>Daniele Salvi</cp:lastModifiedBy>
  <cp:revision>350</cp:revision>
  <cp:lastPrinted>2022-03-10T09:02:22Z</cp:lastPrinted>
  <dcterms:created xsi:type="dcterms:W3CDTF">2008-07-22T23:03:00Z</dcterms:created>
  <dcterms:modified xsi:type="dcterms:W3CDTF">2022-08-05T09:07:29Z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QMYRDE6Q4NWN-127-16</vt:lpwstr>
  </property>
  <property fmtid="{D5CDD505-2E9C-101B-9397-08002B2CF9AE}" pid="3" name="_dlc_DocIdItemGuid">
    <vt:lpwstr>f89b61a5-b26a-4b21-a802-fb7b98ac7403</vt:lpwstr>
  </property>
  <property fmtid="{D5CDD505-2E9C-101B-9397-08002B2CF9AE}" pid="4" name="_dlc_DocIdUrl">
    <vt:lpwstr>http://intranet-km.invitalia.it/documentazione-interna/_layouts/DocIdRedir.aspx?ID=QMYRDE6Q4NWN-127-16, QMYRDE6Q4NWN-127-16</vt:lpwstr>
  </property>
  <property fmtid="{D5CDD505-2E9C-101B-9397-08002B2CF9AE}" pid="5" name="ContentTypeId">
    <vt:lpwstr>0x010100B670730CDD24AA428091067D15A1B59D</vt:lpwstr>
  </property>
</Properties>
</file>