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2" r:id="rId2"/>
    <p:sldId id="284" r:id="rId3"/>
    <p:sldId id="259" r:id="rId4"/>
    <p:sldId id="261" r:id="rId5"/>
    <p:sldId id="258" r:id="rId6"/>
    <p:sldId id="267" r:id="rId7"/>
    <p:sldId id="324" r:id="rId8"/>
    <p:sldId id="315" r:id="rId9"/>
    <p:sldId id="285" r:id="rId10"/>
    <p:sldId id="310" r:id="rId11"/>
    <p:sldId id="311" r:id="rId12"/>
    <p:sldId id="323" r:id="rId13"/>
    <p:sldId id="312" r:id="rId14"/>
    <p:sldId id="313" r:id="rId15"/>
    <p:sldId id="264" r:id="rId16"/>
    <p:sldId id="299" r:id="rId17"/>
    <p:sldId id="309" r:id="rId18"/>
    <p:sldId id="302" r:id="rId19"/>
    <p:sldId id="303" r:id="rId20"/>
    <p:sldId id="304" r:id="rId21"/>
    <p:sldId id="305" r:id="rId22"/>
    <p:sldId id="306" r:id="rId23"/>
    <p:sldId id="283" r:id="rId24"/>
    <p:sldId id="288" r:id="rId25"/>
    <p:sldId id="295" r:id="rId26"/>
    <p:sldId id="296" r:id="rId27"/>
    <p:sldId id="274" r:id="rId28"/>
    <p:sldId id="290" r:id="rId29"/>
    <p:sldId id="297" r:id="rId30"/>
    <p:sldId id="291" r:id="rId31"/>
    <p:sldId id="325" r:id="rId32"/>
    <p:sldId id="322" r:id="rId33"/>
    <p:sldId id="316" r:id="rId34"/>
    <p:sldId id="317" r:id="rId35"/>
    <p:sldId id="318" r:id="rId36"/>
    <p:sldId id="326" r:id="rId37"/>
    <p:sldId id="319" r:id="rId38"/>
    <p:sldId id="320" r:id="rId39"/>
    <p:sldId id="278" r:id="rId4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2C4EAE"/>
    <a:srgbClr val="2C57AE"/>
    <a:srgbClr val="3366CC"/>
    <a:srgbClr val="0066CC"/>
    <a:srgbClr val="0066FF"/>
    <a:srgbClr val="0033CC"/>
    <a:srgbClr val="5DCFAF"/>
    <a:srgbClr val="02B0F1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 autoAdjust="0"/>
    <p:restoredTop sz="94607" autoAdjust="0"/>
  </p:normalViewPr>
  <p:slideViewPr>
    <p:cSldViewPr snapToGrid="0">
      <p:cViewPr varScale="1">
        <p:scale>
          <a:sx n="86" d="100"/>
          <a:sy n="86" d="100"/>
        </p:scale>
        <p:origin x="806" y="58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E9CD62-00D5-4D15-8FA3-C5175CE38AD4}" type="datetime1">
              <a:rPr lang="it-IT" smtClean="0"/>
              <a:t>05/08/2022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9E2DD4-2E30-4434-A427-2EC504910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4266CC-068E-4E00-BDE0-913AD84A7443}" type="datetime1">
              <a:rPr lang="it-IT" noProof="0" smtClean="0"/>
              <a:t>05/08/2022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8375C1-7C5C-42A2-80F2-05631BB3764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74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05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772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432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06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146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296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836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534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386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58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284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824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811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316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115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163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806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878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673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454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08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08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391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3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03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736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199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98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122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52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con immagin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rtlCol="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 qui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4113900" cy="282813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4113900" cy="282813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16" name="Segnaposto testo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Intestazione sezione</a:t>
            </a:r>
          </a:p>
        </p:txBody>
      </p:sp>
      <p:sp>
        <p:nvSpPr>
          <p:cNvPr id="12" name="Segnaposto testo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it-IT" noProof="0"/>
              <a:t>Intestazione sezione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it-IT" noProof="0"/>
              <a:t>Intestazione sezione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it-IT" noProof="0"/>
              <a:t>2</a:t>
            </a:r>
          </a:p>
        </p:txBody>
      </p:sp>
      <p:sp>
        <p:nvSpPr>
          <p:cNvPr id="14" name="Segnaposto testo 9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it-IT" noProof="0"/>
              <a:t>3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della sezione</a:t>
            </a:r>
          </a:p>
        </p:txBody>
      </p:sp>
      <p:sp>
        <p:nvSpPr>
          <p:cNvPr id="17" name="Segnaposto testo 5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della sezione</a:t>
            </a:r>
          </a:p>
        </p:txBody>
      </p:sp>
      <p:sp>
        <p:nvSpPr>
          <p:cNvPr id="18" name="Segnaposto testo 9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della sezione</a:t>
            </a:r>
          </a:p>
        </p:txBody>
      </p:sp>
      <p:sp>
        <p:nvSpPr>
          <p:cNvPr id="22" name="Segnaposto testo 5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di merc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 quadrante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 quadrante</a:t>
            </a: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 quadrante</a:t>
            </a:r>
          </a:p>
        </p:txBody>
      </p:sp>
      <p:sp>
        <p:nvSpPr>
          <p:cNvPr id="14" name="Segnaposto testo 5">
            <a:extLst>
              <a:ext uri="{FF2B5EF4-FFF2-40B4-BE49-F238E27FC236}">
                <a16:creationId xmlns:a16="http://schemas.microsoft.com/office/drawing/2014/main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 quadrante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28000"/>
            <a:ext cx="5472000" cy="435133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1728000"/>
            <a:ext cx="5472000" cy="435133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210852"/>
            <a:ext cx="5472000" cy="3868486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8002" y="2210852"/>
            <a:ext cx="5483998" cy="3868486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cxnSp>
        <p:nvCxnSpPr>
          <p:cNvPr id="12" name="Connettore diritto 11" title="Linea di divisione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 title="Linea di divisione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654025"/>
            <a:ext cx="54720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00730" y="1654025"/>
            <a:ext cx="5471270" cy="455122"/>
          </a:xfrm>
        </p:spPr>
        <p:txBody>
          <a:bodyPr rtlCol="0" anchor="b"/>
          <a:lstStyle>
            <a:lvl1pPr marL="0" indent="0" rtl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con riquad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Titolo sezione 2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Titolo sezione 3</a:t>
            </a: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  <p:cxnSp>
        <p:nvCxnSpPr>
          <p:cNvPr id="8" name="Connettore diritto con freccia 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2" name="Segnaposto testo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3" name="Segnaposto testo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4" name="Segnaposto testo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noProof="0"/>
              <a:t>Titolo elemento</a:t>
            </a:r>
          </a:p>
        </p:txBody>
      </p:sp>
      <p:sp>
        <p:nvSpPr>
          <p:cNvPr id="37" name="Segnaposto testo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Mese, Anno</a:t>
            </a:r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altLang="zh-CN" noProof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  <a:endParaRPr lang="it-IT" altLang="zh-CN" noProof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altLang="zh-CN" noProof="0" smtClean="0"/>
              <a:pPr rtl="0"/>
              <a:t>‹N›</a:t>
            </a:fld>
            <a:endParaRPr lang="it-IT" altLang="zh-CN" noProof="0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Inserire o trascinare l'immagine qui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</a:t>
            </a:r>
            <a:endParaRPr lang="it-IT" altLang="zh-CN" noProof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Breve biografia</a:t>
            </a:r>
            <a:endParaRPr lang="it-IT" altLang="zh-CN" noProof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  <a:endParaRPr lang="it-IT" altLang="zh-CN" noProof="0"/>
          </a:p>
        </p:txBody>
      </p:sp>
      <p:sp>
        <p:nvSpPr>
          <p:cNvPr id="28" name="Segnaposto testo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</a:t>
            </a:r>
            <a:endParaRPr lang="it-IT" altLang="zh-CN" noProof="0"/>
          </a:p>
        </p:txBody>
      </p:sp>
      <p:sp>
        <p:nvSpPr>
          <p:cNvPr id="41" name="Segnaposto immagine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Inserire o trascinare l'immagine qui</a:t>
            </a:r>
          </a:p>
        </p:txBody>
      </p:sp>
      <p:sp>
        <p:nvSpPr>
          <p:cNvPr id="42" name="Segnaposto testo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</a:t>
            </a:r>
            <a:endParaRPr lang="it-IT" altLang="zh-CN" noProof="0"/>
          </a:p>
        </p:txBody>
      </p:sp>
      <p:sp>
        <p:nvSpPr>
          <p:cNvPr id="43" name="Segnaposto testo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Breve biografia</a:t>
            </a:r>
            <a:endParaRPr lang="it-IT" altLang="zh-CN" noProof="0"/>
          </a:p>
        </p:txBody>
      </p:sp>
      <p:sp>
        <p:nvSpPr>
          <p:cNvPr id="44" name="Segnaposto testo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</a:t>
            </a:r>
            <a:endParaRPr lang="it-IT" altLang="zh-CN" noProof="0"/>
          </a:p>
        </p:txBody>
      </p:sp>
      <p:sp>
        <p:nvSpPr>
          <p:cNvPr id="45" name="Segnaposto immagine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Inserire o trascinare l'immagine qui</a:t>
            </a:r>
          </a:p>
        </p:txBody>
      </p:sp>
      <p:sp>
        <p:nvSpPr>
          <p:cNvPr id="46" name="Segnaposto testo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</a:t>
            </a:r>
            <a:endParaRPr lang="it-IT" altLang="zh-CN" noProof="0"/>
          </a:p>
        </p:txBody>
      </p:sp>
      <p:sp>
        <p:nvSpPr>
          <p:cNvPr id="47" name="Segnaposto testo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Breve biografia</a:t>
            </a:r>
            <a:endParaRPr lang="it-IT" altLang="zh-CN" noProof="0"/>
          </a:p>
        </p:txBody>
      </p:sp>
      <p:sp>
        <p:nvSpPr>
          <p:cNvPr id="48" name="Segnaposto testo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</a:t>
            </a:r>
            <a:endParaRPr lang="it-IT" altLang="zh-CN" noProof="0"/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  <p:sp>
        <p:nvSpPr>
          <p:cNvPr id="49" name="Segnaposto testo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50" name="Segnaposto testo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51" name="Segnaposto testo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52" name="Segnaposto testo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53" name="Segnaposto testo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54" name="Segnaposto testo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55" name="Segnaposto testo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56" name="Segnaposto testo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57" name="Segnaposto testo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58" name="Segnaposto testo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  <p:sp>
        <p:nvSpPr>
          <p:cNvPr id="59" name="Segnaposto immagine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  <p:sp>
        <p:nvSpPr>
          <p:cNvPr id="60" name="Segnaposto immagine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  <p:sp>
        <p:nvSpPr>
          <p:cNvPr id="61" name="Segnaposto immagine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  <p:sp>
        <p:nvSpPr>
          <p:cNvPr id="62" name="Segnaposto immagine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  <p:sp>
        <p:nvSpPr>
          <p:cNvPr id="21" name="Segnaposto testo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23" name="Segnaposto immagine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con immagin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 qui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immagine 9">
            <a:extLst>
              <a:ext uri="{FF2B5EF4-FFF2-40B4-BE49-F238E27FC236}">
                <a16:creationId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 qui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Nome completo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 rtl="0"/>
            <a:r>
              <a:rPr lang="it-IT" noProof="0"/>
              <a:t>Numero di contatto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 rtl="0"/>
            <a:r>
              <a:rPr lang="it-IT" noProof="0"/>
              <a:t>Indirizzo di posta elettronica o handle di social media</a:t>
            </a:r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eprime app per dispositivi mob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di un telefono cellulare&#10;&#10;Descrizione generata con affidabilità elevata">
            <a:extLst>
              <a:ext uri="{FF2B5EF4-FFF2-40B4-BE49-F238E27FC236}">
                <a16:creationId xmlns:a16="http://schemas.microsoft.com/office/drawing/2014/main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Immagine 8" descr="Schermata di un telefono cellulare&#10;&#10;Descrizione generata con affidabilità elevata">
            <a:extLst>
              <a:ext uri="{FF2B5EF4-FFF2-40B4-BE49-F238E27FC236}">
                <a16:creationId xmlns:a16="http://schemas.microsoft.com/office/drawing/2014/main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Immagine 9" descr="Schermata di un telefono cellulare&#10;&#10;Descrizione generata con affidabilità elevata">
            <a:extLst>
              <a:ext uri="{FF2B5EF4-FFF2-40B4-BE49-F238E27FC236}">
                <a16:creationId xmlns:a16="http://schemas.microsoft.com/office/drawing/2014/main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Dettagli modello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Nome modello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Dettagli modello</a:t>
            </a:r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Nome modello</a:t>
            </a:r>
          </a:p>
        </p:txBody>
      </p: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Dettagli modello</a:t>
            </a:r>
          </a:p>
        </p:txBody>
      </p:sp>
      <p:sp>
        <p:nvSpPr>
          <p:cNvPr id="16" name="Segnaposto testo 11">
            <a:extLst>
              <a:ext uri="{FF2B5EF4-FFF2-40B4-BE49-F238E27FC236}">
                <a16:creationId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Nome modello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3">
            <a:extLst>
              <a:ext uri="{FF2B5EF4-FFF2-40B4-BE49-F238E27FC236}">
                <a16:creationId xmlns:a16="http://schemas.microsoft.com/office/drawing/2014/main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3">
            <a:extLst>
              <a:ext uri="{FF2B5EF4-FFF2-40B4-BE49-F238E27FC236}">
                <a16:creationId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n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it-IT" noProof="0"/>
              <a:t>Inserire qui la testimonianza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Nome e titolo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it-IT" noProof="0"/>
              <a:t>Inserire qui la testimonianza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Nome e titolo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it-IT" noProof="0"/>
              <a:t>Inserire qui la testimonianza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Nome e titolo</a:t>
            </a:r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8" name="Segnaposto piè di pagina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5962" y="457200"/>
            <a:ext cx="5501126" cy="5411787"/>
          </a:xfrm>
        </p:spPr>
        <p:txBody>
          <a:bodyPr rtlCol="0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8" name="Segnaposto piè di pagina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Segnaposto immagine 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rtlCol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 qui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, contenuto e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3714746"/>
            <a:ext cx="4416225" cy="2364591"/>
          </a:xfrm>
        </p:spPr>
        <p:txBody>
          <a:bodyPr rtlCol="0" anchor="t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rtlCol="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it-IT" noProof="0"/>
              <a:t>Inserire o trascinare la foto qui</a:t>
            </a:r>
          </a:p>
        </p:txBody>
      </p:sp>
      <p:sp>
        <p:nvSpPr>
          <p:cNvPr id="18" name="Segnaposto piè di pagina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it-IT" noProof="0"/>
              <a:t>Il sottotitolo, lo slogan o il blurb può essere inserito qui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i elenc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  <p:sp>
        <p:nvSpPr>
          <p:cNvPr id="49" name="Segnaposto testo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50" name="Segnaposto testo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51" name="Segnaposto testo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52" name="Segnaposto testo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53" name="Segnaposto testo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54" name="Segnaposto testo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55" name="Segnaposto testo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56" name="Segnaposto testo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57" name="Segnaposto testo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58" name="Segnaposto testo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  <p:sp>
        <p:nvSpPr>
          <p:cNvPr id="59" name="Segnaposto immagine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  <p:sp>
        <p:nvSpPr>
          <p:cNvPr id="60" name="Segnaposto immagine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  <p:sp>
        <p:nvSpPr>
          <p:cNvPr id="61" name="Segnaposto immagine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  <p:sp>
        <p:nvSpPr>
          <p:cNvPr id="62" name="Segnaposto immagine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i elenco ic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Il sottotitolo, lo slogan o il blurb può essere inserito qui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0" name="Segnaposto immagine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it-IT" noProof="0"/>
              <a:t>Inserire o trascinare 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2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3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ti elenco ic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Il sottotitolo, lo slogan o il blurb può essere inserito qui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0" name="Segnaposto immagine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it-IT" noProof="0"/>
              <a:t>Inserire o trascinare 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3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4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23" name="Segnaposto testo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25" name="Segnaposto testo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2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otto digit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613424"/>
            <a:ext cx="3974900" cy="2465913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rtlCol="0"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Testo enfatizzato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Inserire o trascinare il design dello schermo qui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e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Riga di testo singola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della sezione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della sezione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della sezione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Sezione 1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Sezione 2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Sezione 3</a:t>
            </a:r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rtl="0"/>
            <a:fld id="{4B73C415-D670-4716-A5EC-CC4D52CA2BA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Casella di testo 12">
            <a:extLst>
              <a:ext uri="{FF2B5EF4-FFF2-40B4-BE49-F238E27FC236}">
                <a16:creationId xmlns:a16="http://schemas.microsoft.com/office/drawing/2014/main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rtl="0"/>
            <a:r>
              <a:rPr lang="it-IT" sz="1200" b="0" noProof="0">
                <a:solidFill>
                  <a:schemeClr val="bg1">
                    <a:lumMod val="65000"/>
                  </a:schemeClr>
                </a:solidFill>
                <a:latin typeface="+mn-lt"/>
              </a:rPr>
              <a:t>NOME O LOGO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F05D089D-7A15-41BC-B971-911CC28C4A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0"/>
            <a:ext cx="12065000" cy="6786563"/>
          </a:xfrm>
        </p:spPr>
      </p:pic>
      <p:sp>
        <p:nvSpPr>
          <p:cNvPr id="28" name="Rettangolo 27" title="Sfondo semitrasparente scuro">
            <a:extLst>
              <a:ext uri="{FF2B5EF4-FFF2-40B4-BE49-F238E27FC236}">
                <a16:creationId xmlns:a16="http://schemas.microsoft.com/office/drawing/2014/main" id="{E93CFE69-79B0-440B-949E-DA17AD834A10}"/>
              </a:ext>
            </a:extLst>
          </p:cNvPr>
          <p:cNvSpPr/>
          <p:nvPr/>
        </p:nvSpPr>
        <p:spPr>
          <a:xfrm>
            <a:off x="6111873" y="0"/>
            <a:ext cx="4248368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539896" y="2377000"/>
            <a:ext cx="3571782" cy="2387600"/>
          </a:xfrm>
        </p:spPr>
        <p:txBody>
          <a:bodyPr rtlCol="0"/>
          <a:lstStyle/>
          <a:p>
            <a:pPr rtl="0"/>
            <a:r>
              <a:rPr lang="it-IT" sz="3200" dirty="0"/>
              <a:t>Schede Progetto</a:t>
            </a:r>
          </a:p>
        </p:txBody>
      </p:sp>
      <p:cxnSp>
        <p:nvCxnSpPr>
          <p:cNvPr id="16" name="Connettore diritto 15" title="Linea di divisione">
            <a:extLst>
              <a:ext uri="{FF2B5EF4-FFF2-40B4-BE49-F238E27FC236}">
                <a16:creationId xmlns:a16="http://schemas.microsoft.com/office/drawing/2014/main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4876800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ottotitolo 4">
            <a:extLst>
              <a:ext uri="{FF2B5EF4-FFF2-40B4-BE49-F238E27FC236}">
                <a16:creationId xmlns:a16="http://schemas.microsoft.com/office/drawing/2014/main" id="{B6F5F4EB-E189-4CF2-BBFB-EC264C030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5" y="4962525"/>
            <a:ext cx="3699659" cy="1219200"/>
          </a:xfrm>
        </p:spPr>
        <p:txBody>
          <a:bodyPr/>
          <a:lstStyle/>
          <a:p>
            <a:r>
              <a:rPr lang="it-IT" sz="1600" dirty="0"/>
              <a:t>Piano Nazionale complementare al PNRR</a:t>
            </a:r>
          </a:p>
          <a:p>
            <a:pPr marL="342900" indent="-342900">
              <a:buFontTx/>
              <a:buChar char="-"/>
            </a:pPr>
            <a:r>
              <a:rPr lang="it-IT" sz="1400" dirty="0"/>
              <a:t>Scheda Progetto B.2.1.</a:t>
            </a:r>
          </a:p>
          <a:p>
            <a:pPr marL="342900" indent="-342900">
              <a:buFontTx/>
              <a:buChar char="-"/>
            </a:pPr>
            <a:r>
              <a:rPr lang="it-IT" sz="1400" dirty="0"/>
              <a:t>Scheda Progetto B.2.2.</a:t>
            </a:r>
          </a:p>
          <a:p>
            <a:pPr marL="342900" indent="-342900">
              <a:buFontTx/>
              <a:buChar char="-"/>
            </a:pPr>
            <a:r>
              <a:rPr lang="it-IT" sz="1400" dirty="0"/>
              <a:t>Scheda Progetto B.2.3.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72CFBD-796A-3CA4-30AC-72071AE27159}"/>
              </a:ext>
            </a:extLst>
          </p:cNvPr>
          <p:cNvSpPr txBox="1"/>
          <p:nvPr/>
        </p:nvSpPr>
        <p:spPr>
          <a:xfrm>
            <a:off x="3986410" y="1837424"/>
            <a:ext cx="1259457" cy="430887"/>
          </a:xfrm>
          <a:prstGeom prst="rect">
            <a:avLst/>
          </a:prstGeom>
          <a:solidFill>
            <a:srgbClr val="004AAD"/>
          </a:solidFill>
        </p:spPr>
        <p:txBody>
          <a:bodyPr wrap="square" tIns="0" bIns="0" rtlCol="0">
            <a:spAutoFit/>
          </a:bodyPr>
          <a:lstStyle/>
          <a:p>
            <a:pPr algn="r"/>
            <a:r>
              <a:rPr lang="it-IT" sz="2800" dirty="0">
                <a:solidFill>
                  <a:schemeClr val="bg1"/>
                </a:solidFill>
              </a:rPr>
              <a:t>PIANO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F218344-56B2-4D7E-A91A-A9A083F4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49933"/>
            <a:ext cx="11340000" cy="432000"/>
          </a:xfrm>
        </p:spPr>
        <p:txBody>
          <a:bodyPr rtlCol="0"/>
          <a:lstStyle/>
          <a:p>
            <a:r>
              <a:rPr lang="it-IT" dirty="0"/>
              <a:t>Progetti finanziabili </a:t>
            </a:r>
            <a:r>
              <a:rPr lang="it-IT" sz="2400" dirty="0"/>
              <a:t>(consolidamento e sviluppo)</a:t>
            </a:r>
            <a:r>
              <a:rPr lang="it-IT" dirty="0"/>
              <a:t> - Scheda Progetto B.2.1.</a:t>
            </a:r>
          </a:p>
        </p:txBody>
      </p:sp>
      <p:sp>
        <p:nvSpPr>
          <p:cNvPr id="44" name="Rettangolo 43" title="Sfondo dell'icona">
            <a:extLst>
              <a:ext uri="{FF2B5EF4-FFF2-40B4-BE49-F238E27FC236}">
                <a16:creationId xmlns:a16="http://schemas.microsoft.com/office/drawing/2014/main" id="{1203D2ED-1358-4F55-BCB3-94A5C18E1B4C}"/>
              </a:ext>
            </a:extLst>
          </p:cNvPr>
          <p:cNvSpPr/>
          <p:nvPr/>
        </p:nvSpPr>
        <p:spPr>
          <a:xfrm>
            <a:off x="278368" y="1522608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46" name="Elemento grafico 45" descr="Oratore" title="Icona segnaposto">
            <a:extLst>
              <a:ext uri="{FF2B5EF4-FFF2-40B4-BE49-F238E27FC236}">
                <a16:creationId xmlns:a16="http://schemas.microsoft.com/office/drawing/2014/main" id="{A20C2A14-1BD7-4DC9-B671-8D036FC94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179" y="1822419"/>
            <a:ext cx="514800" cy="514800"/>
          </a:xfrm>
          <a:prstGeom prst="rect">
            <a:avLst/>
          </a:prstGeom>
        </p:spPr>
      </p:pic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C10DA3A-40F2-4987-B2EE-1598E181FA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34130" y="1658337"/>
            <a:ext cx="4461870" cy="735749"/>
          </a:xfrm>
        </p:spPr>
        <p:txBody>
          <a:bodyPr rtlCol="0"/>
          <a:lstStyle/>
          <a:p>
            <a:pPr rtl="0"/>
            <a:r>
              <a:rPr lang="it-IT" sz="2200" dirty="0"/>
              <a:t>Consolidamento </a:t>
            </a:r>
            <a:r>
              <a:rPr lang="it-IT" sz="2200" dirty="0">
                <a:solidFill>
                  <a:srgbClr val="5DCFAF"/>
                </a:solidFill>
              </a:rPr>
              <a:t>e sviluppo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E08F51-511B-4C45-AFB2-8A9402CA1078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1634130" y="2172065"/>
            <a:ext cx="10277164" cy="2828138"/>
          </a:xfrm>
        </p:spPr>
        <p:txBody>
          <a:bodyPr rtlCol="0"/>
          <a:lstStyle/>
          <a:p>
            <a:pPr rtl="0"/>
            <a:r>
              <a:rPr lang="it-IT" sz="1600" dirty="0"/>
              <a:t>Progetti presentati da </a:t>
            </a:r>
            <a:r>
              <a:rPr lang="it-IT" sz="1600" dirty="0">
                <a:solidFill>
                  <a:schemeClr val="tx1"/>
                </a:solidFill>
              </a:rPr>
              <a:t>imprese che dispongano di bilanci o di analoghi </a:t>
            </a:r>
            <a:r>
              <a:rPr lang="it-IT" sz="1600" dirty="0"/>
              <a:t>documenti</a:t>
            </a:r>
            <a:endParaRPr lang="it-IT" sz="1600" b="1" dirty="0"/>
          </a:p>
          <a:p>
            <a:pPr rtl="0"/>
            <a:r>
              <a:rPr lang="it-IT" sz="1600" dirty="0"/>
              <a:t>Programma di spesa compreso tra € 300.000 e € 1.500.000</a:t>
            </a:r>
          </a:p>
          <a:p>
            <a:r>
              <a:rPr lang="it-IT" sz="1600" dirty="0"/>
              <a:t>Il progetto d’investimento deve avere una durata non superiore a 30 mesi, dalla data di sottoscrizione del provvedimento </a:t>
            </a:r>
            <a:r>
              <a:rPr lang="it-IT" sz="1000" dirty="0"/>
              <a:t>(può essere chiesta una proroga non superiore a 6 mesi)</a:t>
            </a:r>
          </a:p>
          <a:p>
            <a:r>
              <a:rPr lang="it-IT" sz="1600" dirty="0"/>
              <a:t>Devono</a:t>
            </a:r>
            <a:r>
              <a:rPr lang="it-IT" sz="1000" dirty="0"/>
              <a:t> </a:t>
            </a:r>
            <a:r>
              <a:rPr lang="it-IT" sz="1600" dirty="0"/>
              <a:t>essere avviati successivamente alla presentazione della domanda di agevolazione </a:t>
            </a:r>
          </a:p>
          <a:p>
            <a:endParaRPr lang="it-IT" sz="1600" dirty="0"/>
          </a:p>
          <a:p>
            <a:pPr marL="0" indent="0" rtl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0099E5-DE93-4E9D-9158-ED2F595D3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10</a:t>
            </a:fld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8E40BA-4FAE-9E27-350A-CC9899E3225E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2650B5-4FE5-C2DB-B070-5F95D9D98D01}"/>
              </a:ext>
            </a:extLst>
          </p:cNvPr>
          <p:cNvSpPr txBox="1"/>
          <p:nvPr/>
        </p:nvSpPr>
        <p:spPr>
          <a:xfrm>
            <a:off x="278368" y="4318744"/>
            <a:ext cx="117036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 sede di presentazione della domanda, le imprese esistenti dovranno, al fine di dimostrare il rispetto dei requisiti, esibire almeno i bilanci approvati e depositati degli ultimi 3 anni, 2 anni e il preliminare dell’anno in corso certificato da Dottore Commercialista, qualora non sia ancora depositato, o analoghi documenti certificati da un Dottore Commercialista o da un Revisore Legale </a:t>
            </a:r>
            <a:r>
              <a:rPr lang="it-IT" sz="1000" dirty="0"/>
              <a:t>(per soggetti non tenuti a redigere/depositare bilanci)</a:t>
            </a:r>
          </a:p>
          <a:p>
            <a:endParaRPr lang="it-IT" sz="1600" dirty="0"/>
          </a:p>
          <a:p>
            <a:r>
              <a:rPr lang="it-IT" sz="1600" dirty="0"/>
              <a:t>Tutti i progetti d’investimento devono contribuire ai principi trasversali del PNRR e del PNC, rappresentati dall’obiettivo climatico, digitale, della parità di genere, della valorizzazione dei giovani, non arrecare un danno significativo all’ambiente </a:t>
            </a:r>
            <a:r>
              <a:rPr lang="it-IT" sz="1000" dirty="0"/>
              <a:t>(DNSH, «do no </a:t>
            </a:r>
            <a:r>
              <a:rPr lang="it-IT" sz="1000" dirty="0" err="1"/>
              <a:t>significant</a:t>
            </a:r>
            <a:r>
              <a:rPr lang="it-IT" sz="1000" dirty="0"/>
              <a:t> </a:t>
            </a:r>
            <a:r>
              <a:rPr lang="it-IT" sz="1000" dirty="0" err="1"/>
              <a:t>harm</a:t>
            </a:r>
            <a:r>
              <a:rPr lang="it-IT" sz="1000" dirty="0"/>
              <a:t>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250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Spese ammissibili </a:t>
            </a:r>
            <a:r>
              <a:rPr lang="it-IT" sz="2400" dirty="0"/>
              <a:t>(consolidamento e sviluppo) </a:t>
            </a:r>
            <a:r>
              <a:rPr lang="it-IT" dirty="0"/>
              <a:t>– </a:t>
            </a:r>
            <a:br>
              <a:rPr lang="it-IT" dirty="0"/>
            </a:br>
            <a:r>
              <a:rPr lang="it-IT" dirty="0"/>
              <a:t>Scheda Progetto B.2.1.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82288"/>
            <a:ext cx="5472000" cy="4154511"/>
          </a:xfrm>
        </p:spPr>
        <p:txBody>
          <a:bodyPr rtlCol="0"/>
          <a:lstStyle/>
          <a:p>
            <a:pPr algn="just" rtl="0"/>
            <a:r>
              <a:rPr lang="it-IT" sz="1600" dirty="0"/>
              <a:t>Opere murarie e simili </a:t>
            </a:r>
            <a:r>
              <a:rPr lang="it-IT" sz="1000" dirty="0"/>
              <a:t>(fino al 60% dell’investimento ammesso)</a:t>
            </a:r>
          </a:p>
          <a:p>
            <a:pPr algn="just" rtl="0"/>
            <a:r>
              <a:rPr lang="it-IT" sz="1600" dirty="0"/>
              <a:t>Acquisto terreni </a:t>
            </a:r>
            <a:r>
              <a:rPr lang="it-IT" sz="1000" dirty="0"/>
              <a:t>(fino al 10%) </a:t>
            </a:r>
            <a:r>
              <a:rPr lang="it-IT" sz="1600" dirty="0"/>
              <a:t>e immobili </a:t>
            </a:r>
            <a:r>
              <a:rPr lang="it-IT" sz="1000" dirty="0"/>
              <a:t>(fino al 50%)</a:t>
            </a:r>
          </a:p>
          <a:p>
            <a:pPr algn="just" rtl="0"/>
            <a:r>
              <a:rPr lang="it-IT" sz="1600" dirty="0"/>
              <a:t>Immobilizzazioni materiali e immateriali</a:t>
            </a:r>
          </a:p>
          <a:p>
            <a:pPr algn="just" rtl="0"/>
            <a:r>
              <a:rPr lang="it-IT" sz="1600" dirty="0"/>
              <a:t>Programmi informatici, servizi per le tecnologie dell’informazione e della comunicazione, big data ed altri contenuti digitali</a:t>
            </a:r>
          </a:p>
          <a:p>
            <a:pPr algn="just" rtl="0"/>
            <a:r>
              <a:rPr lang="it-IT" sz="1600" dirty="0"/>
              <a:t>Brevetti, licenze e marchi</a:t>
            </a:r>
          </a:p>
          <a:p>
            <a:pPr algn="just" rtl="0"/>
            <a:r>
              <a:rPr lang="it-IT" sz="1600" dirty="0"/>
              <a:t>Consulenze tecniche connesse </a:t>
            </a:r>
            <a:r>
              <a:rPr lang="it-IT" sz="1000" dirty="0"/>
              <a:t>(fino al 10%)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Spese ammissibili                            </a:t>
            </a:r>
            <a:r>
              <a:rPr lang="it-IT" sz="1400" dirty="0"/>
              <a:t>(funzionali alla realizzazione del progetto)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60B3DD-B2AC-E3E7-D8F7-1BEE0BC113A6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737A4C9-FC83-A4DF-B94B-08D41EC3E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11</a:t>
            </a:fld>
            <a:endParaRPr lang="it-IT"/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79B824E2-C4CD-223A-9049-0786426FF2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/>
              <a:t>Spese avviamento </a:t>
            </a:r>
            <a:r>
              <a:rPr lang="it-IT" sz="1050" dirty="0"/>
              <a:t>(limite € 30.000)</a:t>
            </a:r>
            <a:r>
              <a:rPr lang="it-IT" dirty="0"/>
              <a:t>, spese tecniche e consulenze specialistiche, formazione, tutor, tutte in regime «de </a:t>
            </a:r>
            <a:r>
              <a:rPr lang="it-IT" dirty="0" err="1"/>
              <a:t>minimis</a:t>
            </a:r>
            <a:r>
              <a:rPr lang="it-IT" dirty="0"/>
              <a:t>»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636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86380"/>
            <a:ext cx="11340000" cy="432000"/>
          </a:xfrm>
        </p:spPr>
        <p:txBody>
          <a:bodyPr rtlCol="0"/>
          <a:lstStyle/>
          <a:p>
            <a:r>
              <a:rPr lang="it-IT" dirty="0"/>
              <a:t>Procedura di valutazione </a:t>
            </a:r>
            <a:r>
              <a:rPr lang="it-IT" sz="2400" dirty="0"/>
              <a:t>(consolidamento e sviluppo) </a:t>
            </a:r>
            <a:r>
              <a:rPr lang="it-IT" dirty="0"/>
              <a:t>– </a:t>
            </a:r>
            <a:br>
              <a:rPr lang="it-IT" dirty="0"/>
            </a:br>
            <a:r>
              <a:rPr lang="it-IT" dirty="0"/>
              <a:t>Scheda Progetto B.2.1.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716" y="2210852"/>
            <a:ext cx="5811284" cy="4154511"/>
          </a:xfrm>
        </p:spPr>
        <p:txBody>
          <a:bodyPr rtlCol="0"/>
          <a:lstStyle/>
          <a:p>
            <a:pPr algn="just"/>
            <a:r>
              <a:rPr lang="it-IT" sz="1200" dirty="0"/>
              <a:t>Criteri valutativi: </a:t>
            </a:r>
          </a:p>
          <a:p>
            <a:pPr lvl="1" algn="just"/>
            <a:r>
              <a:rPr lang="it-IT" sz="1100" dirty="0"/>
              <a:t>adeguatezza delle competenze tecniche, organizzative e gestionali</a:t>
            </a:r>
          </a:p>
          <a:p>
            <a:pPr lvl="1" algn="just"/>
            <a:r>
              <a:rPr lang="it-IT" sz="1100" dirty="0"/>
              <a:t>coerenza degli aspetti tecnico-produttivi ed organizzativi e con le potenzialità del mercato di riferimento</a:t>
            </a:r>
          </a:p>
          <a:p>
            <a:pPr lvl="1" algn="just"/>
            <a:r>
              <a:rPr lang="it-IT" sz="1100" dirty="0"/>
              <a:t>sostenibilità economica-finanziaria </a:t>
            </a:r>
          </a:p>
          <a:p>
            <a:pPr lvl="1" algn="just"/>
            <a:r>
              <a:rPr lang="it-IT" sz="1100" dirty="0"/>
              <a:t>funzionalità e coerenza delle spese di investimento</a:t>
            </a:r>
          </a:p>
          <a:p>
            <a:pPr algn="just"/>
            <a:r>
              <a:rPr lang="it-IT" sz="1200" dirty="0"/>
              <a:t>Premialità per imprese:</a:t>
            </a:r>
          </a:p>
          <a:p>
            <a:pPr lvl="1" algn="just"/>
            <a:r>
              <a:rPr lang="it-IT" sz="1100" dirty="0"/>
              <a:t>con sede nei comuni maggiormente colpiti nel 2016 e quelle localizzate nei centri storici dei comuni </a:t>
            </a:r>
            <a:r>
              <a:rPr lang="it-IT" sz="1000" dirty="0"/>
              <a:t>(zone  A PRG)</a:t>
            </a:r>
          </a:p>
          <a:p>
            <a:pPr lvl="1" algn="just"/>
            <a:r>
              <a:rPr lang="it-IT" sz="1100" dirty="0"/>
              <a:t>composte in maggioranza da giovani 18-35 anni e/o donne</a:t>
            </a:r>
          </a:p>
          <a:p>
            <a:pPr lvl="1" algn="just"/>
            <a:r>
              <a:rPr lang="it-IT" sz="1100" dirty="0"/>
              <a:t>che avevano la sede legale ed operativa nelle aree del cratere prima del 18/01/2017 </a:t>
            </a:r>
          </a:p>
          <a:p>
            <a:pPr lvl="1" algn="just"/>
            <a:r>
              <a:rPr lang="it-IT" sz="1100" dirty="0"/>
              <a:t>che avviano un PSPP </a:t>
            </a:r>
            <a:r>
              <a:rPr lang="it-IT" sz="1000" dirty="0"/>
              <a:t>(partenariato speciale pubblico privato) </a:t>
            </a:r>
            <a:r>
              <a:rPr lang="it-IT" sz="1100" dirty="0"/>
              <a:t>previste nella Scheda Progetto B.2.2. e/o che abbiano un collegamento funzionale con progetti della Scheda Progetto B.2.2.</a:t>
            </a:r>
          </a:p>
          <a:p>
            <a:pPr algn="just"/>
            <a:r>
              <a:rPr lang="it-IT" sz="1200" dirty="0">
                <a:solidFill>
                  <a:srgbClr val="12121E"/>
                </a:solidFill>
              </a:rPr>
              <a:t>Ai fini dell’ammissibilità, il punteggio complessivo minimo è pari a 65 (al netto della premialità) per la procedura a sportello; 60 per la procedura a graduatoria.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CDD73D-7C2C-40BB-AE73-DED62B737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725" y="2210852"/>
            <a:ext cx="5737559" cy="4575711"/>
          </a:xfrm>
        </p:spPr>
        <p:txBody>
          <a:bodyPr rtlCol="0"/>
          <a:lstStyle/>
          <a:p>
            <a:pPr lvl="0" algn="just">
              <a:buClr>
                <a:srgbClr val="00B0F0"/>
              </a:buClr>
            </a:pPr>
            <a:r>
              <a:rPr lang="it-IT" sz="1200" dirty="0">
                <a:solidFill>
                  <a:srgbClr val="12121E"/>
                </a:solidFill>
              </a:rPr>
              <a:t>Procedura a sportello:</a:t>
            </a:r>
          </a:p>
          <a:p>
            <a:pPr lvl="1" algn="just">
              <a:buClr>
                <a:srgbClr val="00B0F0"/>
              </a:buClr>
            </a:pPr>
            <a:r>
              <a:rPr lang="it-IT" sz="1000" b="1" dirty="0">
                <a:solidFill>
                  <a:srgbClr val="12121E"/>
                </a:solidFill>
              </a:rPr>
              <a:t>per le iniziative del Capo III del bando e per sole «imprese danneggiate dal sisma» di cui al Capo IV</a:t>
            </a:r>
          </a:p>
          <a:p>
            <a:pPr lvl="1" algn="just">
              <a:buClr>
                <a:srgbClr val="00B0F0"/>
              </a:buClr>
            </a:pPr>
            <a:r>
              <a:rPr lang="it-IT" sz="1000" dirty="0">
                <a:solidFill>
                  <a:srgbClr val="12121E"/>
                </a:solidFill>
              </a:rPr>
              <a:t>valutazione dell’ammissibilità secondo l’ordine cronologico di presentazione, in due fasi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1000" dirty="0">
                <a:solidFill>
                  <a:srgbClr val="12121E"/>
                </a:solidFill>
              </a:rPr>
              <a:t>verifica dei requisiti (caratteristiche imprese, soggetti richiedenti e iniziativa in oggetto della domanda)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1000" dirty="0">
                <a:solidFill>
                  <a:srgbClr val="12121E"/>
                </a:solidFill>
              </a:rPr>
              <a:t>esame di merito documentale</a:t>
            </a:r>
          </a:p>
          <a:p>
            <a:pPr lvl="1" algn="just">
              <a:buClr>
                <a:srgbClr val="00B0F0"/>
              </a:buClr>
            </a:pPr>
            <a:r>
              <a:rPr lang="it-IT" sz="1000" dirty="0">
                <a:solidFill>
                  <a:srgbClr val="12121E"/>
                </a:solidFill>
              </a:rPr>
              <a:t>trasmissione primo elenco istruttorie ammesse al Comitato di valutazione che esprime la valutazione definitiva e formula l’elenco finale delle domande ammesse</a:t>
            </a:r>
          </a:p>
          <a:p>
            <a:pPr lvl="0" algn="just">
              <a:buClr>
                <a:srgbClr val="00B0F0"/>
              </a:buClr>
            </a:pPr>
            <a:r>
              <a:rPr lang="it-IT" sz="1200" dirty="0">
                <a:solidFill>
                  <a:srgbClr val="12121E"/>
                </a:solidFill>
              </a:rPr>
              <a:t>Procedura a graduatoria unica :</a:t>
            </a:r>
          </a:p>
          <a:p>
            <a:pPr lvl="1" algn="just">
              <a:buClr>
                <a:srgbClr val="00B0F0"/>
              </a:buClr>
            </a:pPr>
            <a:r>
              <a:rPr lang="it-IT" sz="1000" b="1" dirty="0">
                <a:solidFill>
                  <a:srgbClr val="12121E"/>
                </a:solidFill>
              </a:rPr>
              <a:t>per le iniziative del Capo II e del Capo III non rientranti nel Capo IV del bando (imprese danneggiate dal sisma)</a:t>
            </a:r>
          </a:p>
          <a:p>
            <a:pPr lvl="1" algn="just">
              <a:buClr>
                <a:srgbClr val="00B0F0"/>
              </a:buClr>
            </a:pPr>
            <a:r>
              <a:rPr lang="it-IT" sz="1000" dirty="0">
                <a:solidFill>
                  <a:srgbClr val="12121E"/>
                </a:solidFill>
              </a:rPr>
              <a:t>valutazione entro 90 giorni, in due fasi 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1000" dirty="0">
                <a:solidFill>
                  <a:srgbClr val="12121E"/>
                </a:solidFill>
              </a:rPr>
              <a:t>verifica dei requisiti (caratteristiche imprese, soggetti richiedenti e iniziativa in oggetto della domanda)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1000" dirty="0">
                <a:solidFill>
                  <a:srgbClr val="12121E"/>
                </a:solidFill>
              </a:rPr>
              <a:t>esame di merito documentale</a:t>
            </a:r>
          </a:p>
          <a:p>
            <a:pPr lvl="1" algn="just">
              <a:buClr>
                <a:srgbClr val="00B0F0"/>
              </a:buClr>
            </a:pPr>
            <a:r>
              <a:rPr lang="it-IT" sz="1000" dirty="0">
                <a:solidFill>
                  <a:srgbClr val="12121E"/>
                </a:solidFill>
              </a:rPr>
              <a:t>trasmissione elenco iniziative ammesse al Comitato di valutazione che esprime la valutazione definitiva, formula la graduatoria e la trasmette alla Cabina di Coordinamento</a:t>
            </a:r>
          </a:p>
          <a:p>
            <a:pPr lvl="1" algn="just">
              <a:buClr>
                <a:srgbClr val="00B0F0"/>
              </a:buClr>
            </a:pPr>
            <a:endParaRPr lang="it-IT" sz="1000" dirty="0">
              <a:solidFill>
                <a:srgbClr val="12121E"/>
              </a:solidFill>
            </a:endParaRPr>
          </a:p>
          <a:p>
            <a:pPr marL="266700" lvl="1" indent="0">
              <a:buNone/>
            </a:pP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Criteri di valutazione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F63FE-3B6C-47EC-8AB1-F9478EA4F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r>
              <a:rPr lang="it-IT" dirty="0"/>
              <a:t>Procedura di valutazione                 </a:t>
            </a:r>
            <a:endParaRPr lang="it-IT" sz="1400" dirty="0"/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737A4C9-FC83-A4DF-B94B-08D41EC3E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12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CC84FA-1368-CCC2-C05D-B895D7C48400}"/>
              </a:ext>
            </a:extLst>
          </p:cNvPr>
          <p:cNvSpPr txBox="1"/>
          <p:nvPr/>
        </p:nvSpPr>
        <p:spPr>
          <a:xfrm>
            <a:off x="10259280" y="6468241"/>
            <a:ext cx="14698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11009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230FF-EE01-E471-D315-A795EEDD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488041"/>
            <a:ext cx="11340000" cy="432000"/>
          </a:xfrm>
        </p:spPr>
        <p:txBody>
          <a:bodyPr/>
          <a:lstStyle/>
          <a:p>
            <a:r>
              <a:rPr lang="it-IT" dirty="0"/>
              <a:t>Agevolazioni </a:t>
            </a:r>
            <a:r>
              <a:rPr lang="it-IT" sz="2400" dirty="0"/>
              <a:t>(consolidamento e sviluppo) </a:t>
            </a:r>
            <a:r>
              <a:rPr lang="it-IT" dirty="0"/>
              <a:t>- Scheda Progetto B.2.1.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D49C40-012E-635F-C00E-D2CA7080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89" y="2275527"/>
            <a:ext cx="5594793" cy="4089836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it-IT" sz="1500" dirty="0"/>
              <a:t>per le </a:t>
            </a:r>
            <a:r>
              <a:rPr lang="it-IT" sz="1500" b="1" dirty="0"/>
              <a:t>aree non ricadenti </a:t>
            </a:r>
            <a:r>
              <a:rPr lang="it-IT" sz="1500" dirty="0"/>
              <a:t>nelle zone di cui all’art. 107, paragrafo 3, lett. C, del TFUE, subordinatamente all’approvazione del regime </a:t>
            </a:r>
            <a:r>
              <a:rPr lang="it-IT" sz="1000" dirty="0"/>
              <a:t>(3.13 Quadro temporaneo Covid)</a:t>
            </a:r>
            <a:r>
              <a:rPr lang="it-IT" dirty="0"/>
              <a:t> </a:t>
            </a:r>
            <a:r>
              <a:rPr lang="it-IT" sz="1500" dirty="0"/>
              <a:t>da parte della Commissione Europea e per le agevolazioni deliberate entro il 31/12/2022</a:t>
            </a:r>
          </a:p>
          <a:p>
            <a:pPr lvl="2" algn="just"/>
            <a:r>
              <a:rPr lang="it-IT" sz="1400" dirty="0"/>
              <a:t>piccole imprese – contributo massimo del 35%</a:t>
            </a:r>
          </a:p>
          <a:p>
            <a:pPr lvl="2" algn="just"/>
            <a:r>
              <a:rPr lang="it-IT" sz="1400" dirty="0"/>
              <a:t>medie imprese – contributo massimo del 25%</a:t>
            </a:r>
          </a:p>
          <a:p>
            <a:pPr marL="266700" lvl="1" indent="0" algn="just">
              <a:buNone/>
            </a:pPr>
            <a:r>
              <a:rPr lang="it-IT" sz="1400" dirty="0"/>
              <a:t>misure che possono essere usate in combinazione, su diversi costi ammissibili, con</a:t>
            </a:r>
          </a:p>
          <a:p>
            <a:pPr lvl="2" algn="just"/>
            <a:r>
              <a:rPr lang="it-IT" sz="1400" dirty="0"/>
              <a:t>«de </a:t>
            </a:r>
            <a:r>
              <a:rPr lang="it-IT" sz="1400" dirty="0" err="1"/>
              <a:t>minimis</a:t>
            </a:r>
            <a:r>
              <a:rPr lang="it-IT" sz="1400" dirty="0"/>
              <a:t>», massimale di € 200.000 </a:t>
            </a:r>
            <a:r>
              <a:rPr lang="it-IT" sz="1000" dirty="0"/>
              <a:t>(fino all’80% della voce di spesa)</a:t>
            </a:r>
            <a:r>
              <a:rPr lang="it-IT" sz="1400" dirty="0"/>
              <a:t>, oppure</a:t>
            </a:r>
          </a:p>
          <a:p>
            <a:pPr lvl="2" algn="just"/>
            <a:r>
              <a:rPr lang="it-IT" sz="1400" dirty="0"/>
              <a:t>«sezione 2.1. del Quadro Temporaneo Ucraina», massimale di € 400.000 </a:t>
            </a:r>
            <a:r>
              <a:rPr lang="it-IT" sz="1000" dirty="0"/>
              <a:t>(fino all’80% della voce di spesa)</a:t>
            </a:r>
            <a:r>
              <a:rPr lang="it-IT" sz="1400" dirty="0"/>
              <a:t>,</a:t>
            </a:r>
            <a:r>
              <a:rPr lang="it-IT" sz="1000" dirty="0"/>
              <a:t> </a:t>
            </a:r>
            <a:r>
              <a:rPr lang="it-IT" sz="1400" dirty="0"/>
              <a:t>subordinatamente all’approvazione del regime da parte della Commissione Europea e per le agevolazioni deliberate entro il 31/12/2022</a:t>
            </a:r>
          </a:p>
          <a:p>
            <a:pPr marL="542925" lvl="2" indent="0" algn="just">
              <a:buNone/>
            </a:pPr>
            <a:endParaRPr lang="it-IT" sz="8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C4467F-C821-2335-8DD6-DD9B3EDDE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140" y="2292309"/>
            <a:ext cx="5483998" cy="3868486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it-IT" sz="1500" dirty="0"/>
              <a:t>per le </a:t>
            </a:r>
            <a:r>
              <a:rPr lang="it-IT" sz="1500" b="1" dirty="0"/>
              <a:t>aree ricadenti </a:t>
            </a:r>
            <a:r>
              <a:rPr lang="it-IT" sz="1500" dirty="0"/>
              <a:t>nelle zone di cui all’art. 107, paragrafo 3, lett. C, del TFUE, subordinatamente all’approvazione del regime </a:t>
            </a:r>
            <a:r>
              <a:rPr lang="it-IT" sz="1000" dirty="0">
                <a:solidFill>
                  <a:srgbClr val="12121E"/>
                </a:solidFill>
              </a:rPr>
              <a:t>(3.13 Quadro temporaneo Covid) </a:t>
            </a:r>
            <a:r>
              <a:rPr lang="it-IT" sz="1500" dirty="0"/>
              <a:t>da parte della Commissione Europea e per le agevolazioni deliberate entro il 31/12/2022</a:t>
            </a:r>
          </a:p>
          <a:p>
            <a:pPr lvl="2" algn="just"/>
            <a:r>
              <a:rPr lang="it-IT" sz="1400" dirty="0"/>
              <a:t>piccole imprese – contributo massimo del 50%</a:t>
            </a:r>
          </a:p>
          <a:p>
            <a:pPr lvl="2" algn="just"/>
            <a:r>
              <a:rPr lang="it-IT" sz="1400" dirty="0"/>
              <a:t>medie imprese – contributo massimo del 40%</a:t>
            </a:r>
          </a:p>
          <a:p>
            <a:pPr marL="266700" lvl="1" indent="0" algn="just">
              <a:buNone/>
            </a:pPr>
            <a:r>
              <a:rPr lang="it-IT" sz="1400" dirty="0"/>
              <a:t>misure che possono essere usate in combinazione, su diversi costi ammissibili, con</a:t>
            </a:r>
          </a:p>
          <a:p>
            <a:pPr lvl="2" algn="just"/>
            <a:r>
              <a:rPr lang="it-IT" sz="1400" dirty="0"/>
              <a:t>«de </a:t>
            </a:r>
            <a:r>
              <a:rPr lang="it-IT" sz="1400" dirty="0" err="1"/>
              <a:t>minimis</a:t>
            </a:r>
            <a:r>
              <a:rPr lang="it-IT" sz="1400" dirty="0"/>
              <a:t>», massimale di € 200.000 </a:t>
            </a:r>
            <a:r>
              <a:rPr lang="it-IT" sz="1000" dirty="0"/>
              <a:t>(fino all’80% della voce di spesa)</a:t>
            </a:r>
            <a:r>
              <a:rPr lang="it-IT" sz="1400" dirty="0">
                <a:solidFill>
                  <a:srgbClr val="12121E"/>
                </a:solidFill>
              </a:rPr>
              <a:t> , oppure</a:t>
            </a:r>
            <a:endParaRPr lang="it-IT" sz="1000" dirty="0"/>
          </a:p>
          <a:p>
            <a:pPr lvl="2" algn="just"/>
            <a:r>
              <a:rPr lang="it-IT" sz="1400" dirty="0"/>
              <a:t>«sezione 2.1. del Quadro Temporaneo Ucraina», massimale di € 400.000 </a:t>
            </a:r>
            <a:r>
              <a:rPr lang="it-IT" sz="1000" dirty="0"/>
              <a:t>(fino all’80% della voce di spesa)</a:t>
            </a:r>
            <a:r>
              <a:rPr lang="it-IT" sz="1400" dirty="0">
                <a:solidFill>
                  <a:srgbClr val="12121E"/>
                </a:solidFill>
              </a:rPr>
              <a:t>,</a:t>
            </a:r>
            <a:r>
              <a:rPr lang="it-IT" sz="1000" dirty="0">
                <a:solidFill>
                  <a:srgbClr val="12121E"/>
                </a:solidFill>
              </a:rPr>
              <a:t> </a:t>
            </a:r>
            <a:r>
              <a:rPr lang="it-IT" sz="1400" dirty="0">
                <a:solidFill>
                  <a:srgbClr val="12121E"/>
                </a:solidFill>
              </a:rPr>
              <a:t>subordinatamente all’approvazione del regime da parte della Commissione Europea e per le agevolazioni deliberate entro il 31/12/2022</a:t>
            </a:r>
          </a:p>
          <a:p>
            <a:pPr lvl="2" algn="just"/>
            <a:endParaRPr lang="it-IT" sz="1000" dirty="0"/>
          </a:p>
          <a:p>
            <a:pPr marL="342900" indent="-342900">
              <a:buFont typeface="+mj-lt"/>
              <a:buAutoNum type="arabicPeriod" startAt="2"/>
            </a:pPr>
            <a:endParaRPr lang="it-IT" sz="1600" dirty="0"/>
          </a:p>
          <a:p>
            <a:pPr marL="342900" indent="-342900">
              <a:buFont typeface="+mj-lt"/>
              <a:buAutoNum type="arabicPeriod" startAt="2"/>
            </a:pPr>
            <a:endParaRPr lang="it-IT" sz="16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CCD020-965D-BEEF-D6F8-DE5936385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it-IT" noProof="0" smtClean="0"/>
              <a:pPr rtl="0"/>
              <a:t>13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20BDD6-4B2F-CC55-346A-C64998EC28D0}"/>
              </a:ext>
            </a:extLst>
          </p:cNvPr>
          <p:cNvSpPr txBox="1"/>
          <p:nvPr/>
        </p:nvSpPr>
        <p:spPr>
          <a:xfrm>
            <a:off x="426000" y="1424628"/>
            <a:ext cx="1107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 seguenti tipologie di agevolazioni sono sotto forma di sovvenzione in percentuale sui costi ammissibili e </a:t>
            </a:r>
          </a:p>
          <a:p>
            <a:r>
              <a:rPr lang="it-IT" dirty="0"/>
              <a:t>l’impresa può scegliere quella più adeguata al suo piano d’investimento: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FDF4EC-D5BD-9950-B920-71D870793DD4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498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230FF-EE01-E471-D315-A795EEDD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488041"/>
            <a:ext cx="11340000" cy="432000"/>
          </a:xfrm>
        </p:spPr>
        <p:txBody>
          <a:bodyPr/>
          <a:lstStyle/>
          <a:p>
            <a:r>
              <a:rPr lang="it-IT" dirty="0"/>
              <a:t>Agevolazioni </a:t>
            </a:r>
            <a:r>
              <a:rPr lang="it-IT" sz="2400" dirty="0"/>
              <a:t>(consolidamento e sviluppo)</a:t>
            </a:r>
            <a:r>
              <a:rPr lang="it-IT" dirty="0"/>
              <a:t> - Scheda Progetto B.2.1.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D49C40-012E-635F-C00E-D2CA7080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0262" y="2344338"/>
            <a:ext cx="5472000" cy="4154511"/>
          </a:xfrm>
        </p:spPr>
        <p:txBody>
          <a:bodyPr/>
          <a:lstStyle/>
          <a:p>
            <a:pPr marL="342900" indent="-342900" algn="just">
              <a:buFont typeface="+mj-lt"/>
              <a:buAutoNum type="arabicPeriod" startAt="3"/>
            </a:pPr>
            <a:r>
              <a:rPr lang="it-IT" sz="1300" dirty="0"/>
              <a:t>in alternativa, su </a:t>
            </a:r>
            <a:r>
              <a:rPr lang="it-IT" sz="1300" b="1" dirty="0"/>
              <a:t>tutte le aree</a:t>
            </a:r>
          </a:p>
          <a:p>
            <a:pPr lvl="2" algn="just"/>
            <a:r>
              <a:rPr lang="it-IT" sz="1300" dirty="0"/>
              <a:t>«de </a:t>
            </a:r>
            <a:r>
              <a:rPr lang="it-IT" sz="1300" dirty="0" err="1"/>
              <a:t>minimis</a:t>
            </a:r>
            <a:r>
              <a:rPr lang="it-IT" sz="1300" dirty="0"/>
              <a:t>», massimale di € 200.000 </a:t>
            </a:r>
            <a:r>
              <a:rPr lang="it-IT" sz="1000" dirty="0"/>
              <a:t>(fino all’80% della voce di spesa)</a:t>
            </a:r>
            <a:r>
              <a:rPr lang="it-IT" sz="1300" dirty="0"/>
              <a:t>, oppure</a:t>
            </a:r>
          </a:p>
          <a:p>
            <a:pPr lvl="2" algn="just"/>
            <a:r>
              <a:rPr lang="it-IT" sz="1300" dirty="0"/>
              <a:t>«sezione 2.1. del Quadro Temporaneo Ucraina», massimale di € 400.000 </a:t>
            </a:r>
            <a:r>
              <a:rPr lang="it-IT" sz="1000" dirty="0"/>
              <a:t>(fino all’80% della voce di spesa)</a:t>
            </a:r>
            <a:r>
              <a:rPr lang="it-IT" sz="1300" dirty="0"/>
              <a:t>, subordinatamente all’approvazione del regime da parte della Commissione Europea e per le agevolazioni deliberate entro il 31/12/2022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it-IT" sz="1300" dirty="0"/>
              <a:t>per imprese di </a:t>
            </a:r>
            <a:r>
              <a:rPr lang="it-IT" sz="1300" b="1" dirty="0"/>
              <a:t>tutte le aree</a:t>
            </a:r>
            <a:r>
              <a:rPr lang="it-IT" sz="1300" dirty="0"/>
              <a:t>, operanti nei settori della cultura e della conservazione del patrimonio culturale, di cui all’art. 53 GBER</a:t>
            </a:r>
          </a:p>
          <a:p>
            <a:pPr marL="885825" lvl="2" indent="-342900" algn="just"/>
            <a:r>
              <a:rPr lang="it-IT" sz="1300" dirty="0"/>
              <a:t>fino ad un massimo di €1.200.000 </a:t>
            </a:r>
            <a:r>
              <a:rPr lang="it-IT" sz="1000" dirty="0"/>
              <a:t>(non superiore all’80% della voce di spesa)</a:t>
            </a:r>
          </a:p>
          <a:p>
            <a:pPr marL="276225" lvl="1" indent="0" algn="just">
              <a:buNone/>
            </a:pPr>
            <a:r>
              <a:rPr lang="it-IT" sz="1300" dirty="0"/>
              <a:t>misura che può essere usata in combinazione, su diversi costi ammissibili, con</a:t>
            </a:r>
          </a:p>
          <a:p>
            <a:pPr marL="828675" lvl="2" indent="-285750" algn="just"/>
            <a:r>
              <a:rPr lang="it-IT" sz="1300" dirty="0"/>
              <a:t>«de </a:t>
            </a:r>
            <a:r>
              <a:rPr lang="it-IT" sz="1300" dirty="0" err="1"/>
              <a:t>minimis</a:t>
            </a:r>
            <a:r>
              <a:rPr lang="it-IT" sz="1300" dirty="0"/>
              <a:t>», fino ad un massimo di € 200.000 </a:t>
            </a:r>
            <a:r>
              <a:rPr lang="it-IT" sz="1000" dirty="0"/>
              <a:t>(fino all’80% della voce di spesa), </a:t>
            </a:r>
            <a:r>
              <a:rPr lang="it-IT" sz="1200" dirty="0"/>
              <a:t>fermo restante un massimale complessivo degli aiuti di € 2.000.000</a:t>
            </a:r>
          </a:p>
          <a:p>
            <a:pPr marL="828675" lvl="2" indent="-285750" algn="just"/>
            <a:endParaRPr lang="it-IT" sz="1200" dirty="0"/>
          </a:p>
          <a:p>
            <a:pPr marL="342900" indent="-342900" algn="just">
              <a:buFont typeface="+mj-lt"/>
              <a:buAutoNum type="arabicPeriod" startAt="3"/>
            </a:pPr>
            <a:endParaRPr lang="it-IT" sz="8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C4467F-C821-2335-8DD6-DD9B3EDDE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5132" y="2292309"/>
            <a:ext cx="5483998" cy="4102643"/>
          </a:xfrm>
        </p:spPr>
        <p:txBody>
          <a:bodyPr/>
          <a:lstStyle/>
          <a:p>
            <a:pPr marL="342900" indent="-342900" algn="just">
              <a:buFont typeface="+mj-lt"/>
              <a:buAutoNum type="arabicPeriod" startAt="5"/>
            </a:pPr>
            <a:r>
              <a:rPr lang="it-IT" sz="1400" dirty="0"/>
              <a:t>per imprese di </a:t>
            </a:r>
            <a:r>
              <a:rPr lang="it-IT" sz="1400" b="1" dirty="0"/>
              <a:t>tutte le aree</a:t>
            </a:r>
            <a:r>
              <a:rPr lang="it-IT" sz="1400" dirty="0"/>
              <a:t>, operanti nei settori delle infrastrutture sportive, di cui all’art. 55 GBER</a:t>
            </a:r>
          </a:p>
          <a:p>
            <a:pPr marL="885825" lvl="2" indent="-342900" algn="just"/>
            <a:r>
              <a:rPr lang="it-IT" sz="1300" dirty="0"/>
              <a:t>fino ad un massimo di € 1.050.000</a:t>
            </a:r>
            <a:r>
              <a:rPr lang="it-IT" sz="1400" dirty="0"/>
              <a:t> </a:t>
            </a:r>
            <a:r>
              <a:rPr lang="it-IT" sz="1000" dirty="0"/>
              <a:t>(non superiore all’70% della voce di spesa)</a:t>
            </a:r>
          </a:p>
          <a:p>
            <a:pPr marL="276225" lvl="1" indent="0" algn="just">
              <a:buNone/>
            </a:pPr>
            <a:r>
              <a:rPr lang="it-IT" sz="1300" dirty="0"/>
              <a:t>misura che può essere usata in combinazione, su diversi costi ammissibili, con</a:t>
            </a:r>
          </a:p>
          <a:p>
            <a:pPr marL="828675" lvl="2" indent="-285750" algn="just"/>
            <a:r>
              <a:rPr lang="it-IT" sz="1300" dirty="0"/>
              <a:t>«de </a:t>
            </a:r>
            <a:r>
              <a:rPr lang="it-IT" sz="1300" dirty="0" err="1"/>
              <a:t>minimis</a:t>
            </a:r>
            <a:r>
              <a:rPr lang="it-IT" sz="1300" dirty="0"/>
              <a:t>», fino ad un massimo di € 200.000 </a:t>
            </a:r>
            <a:r>
              <a:rPr lang="it-IT" sz="1000" dirty="0"/>
              <a:t>(fino all’80% della voce di spesa), </a:t>
            </a:r>
            <a:r>
              <a:rPr lang="it-IT" sz="1300" dirty="0">
                <a:solidFill>
                  <a:srgbClr val="12121E"/>
                </a:solidFill>
              </a:rPr>
              <a:t>fermo restante un massimale complessivo degli aiuti di € 2.000.000</a:t>
            </a:r>
            <a:endParaRPr lang="it-IT" sz="1300" dirty="0"/>
          </a:p>
          <a:p>
            <a:pPr marL="342900" indent="-342900" algn="just">
              <a:buFont typeface="+mj-lt"/>
              <a:buAutoNum type="arabicPeriod" startAt="6"/>
            </a:pPr>
            <a:r>
              <a:rPr lang="it-IT" sz="1400" dirty="0"/>
              <a:t>per gli agriturismi è previsto: </a:t>
            </a:r>
          </a:p>
          <a:p>
            <a:pPr lvl="1" algn="just"/>
            <a:r>
              <a:rPr lang="it-IT" sz="1300" dirty="0"/>
              <a:t>«de </a:t>
            </a:r>
            <a:r>
              <a:rPr lang="it-IT" sz="1300" dirty="0" err="1"/>
              <a:t>minimis</a:t>
            </a:r>
            <a:r>
              <a:rPr lang="it-IT" sz="1300" dirty="0"/>
              <a:t>», massimale di € 200.000 </a:t>
            </a:r>
            <a:r>
              <a:rPr lang="it-IT" sz="1000" dirty="0"/>
              <a:t>(fino all’80% della voce di spesa)</a:t>
            </a:r>
            <a:r>
              <a:rPr lang="it-IT" sz="1200" dirty="0"/>
              <a:t>,</a:t>
            </a:r>
            <a:r>
              <a:rPr lang="it-IT" sz="1000" dirty="0"/>
              <a:t> </a:t>
            </a:r>
            <a:r>
              <a:rPr lang="it-IT" sz="1300" dirty="0"/>
              <a:t>oppure</a:t>
            </a:r>
          </a:p>
          <a:p>
            <a:pPr lvl="1" algn="just"/>
            <a:r>
              <a:rPr lang="it-IT" sz="1300" dirty="0"/>
              <a:t>«sezione 2.1. del Quadro Temporaneo Ucraina», massimale di € 400.000 </a:t>
            </a:r>
            <a:r>
              <a:rPr lang="it-IT" sz="1000" dirty="0"/>
              <a:t>(fino all’80% della voce di spesa)</a:t>
            </a:r>
            <a:r>
              <a:rPr lang="it-IT" sz="1400" dirty="0"/>
              <a:t>, </a:t>
            </a:r>
            <a:r>
              <a:rPr lang="it-IT" sz="1300" dirty="0"/>
              <a:t>subordinatamente all’approvazione del regime da parte della Commissione Europea e per le agevolazioni deliberate entro il 31/12/2022</a:t>
            </a:r>
          </a:p>
          <a:p>
            <a:pPr marL="276225" lvl="1" indent="0">
              <a:buNone/>
            </a:pPr>
            <a:endParaRPr lang="it-IT" sz="1300" dirty="0"/>
          </a:p>
          <a:p>
            <a:pPr lvl="2">
              <a:buFont typeface="Wingdings" pitchFamily="2" charset="2"/>
              <a:buChar char="Ø"/>
            </a:pPr>
            <a:endParaRPr lang="it-IT" sz="1200" dirty="0"/>
          </a:p>
          <a:p>
            <a:pPr marL="342900" indent="-342900">
              <a:buFont typeface="+mj-lt"/>
              <a:buAutoNum type="arabicPeriod" startAt="6"/>
            </a:pPr>
            <a:endParaRPr lang="it-IT" sz="1600" dirty="0"/>
          </a:p>
          <a:p>
            <a:pPr marL="342900" indent="-342900">
              <a:buFont typeface="+mj-lt"/>
              <a:buAutoNum type="arabicPeriod" startAt="6"/>
            </a:pPr>
            <a:endParaRPr lang="it-IT" sz="16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CCD020-965D-BEEF-D6F8-DE5936385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it-IT" noProof="0" smtClean="0"/>
              <a:pPr rtl="0"/>
              <a:t>14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20BDD6-4B2F-CC55-346A-C64998EC28D0}"/>
              </a:ext>
            </a:extLst>
          </p:cNvPr>
          <p:cNvSpPr txBox="1"/>
          <p:nvPr/>
        </p:nvSpPr>
        <p:spPr>
          <a:xfrm>
            <a:off x="426000" y="1421008"/>
            <a:ext cx="11250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 seguenti tipologie di agevolazioni sono sotto forma di sovvenzione in percentuale sui costi ammissibili e </a:t>
            </a:r>
          </a:p>
          <a:p>
            <a:r>
              <a:rPr lang="it-IT" dirty="0"/>
              <a:t>l’impresa può scegliere quella più adeguata al suo piano d’investimento: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FDF4EC-D5BD-9950-B920-71D870793DD4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161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5AC4910C-C9A9-41E9-9252-939FB7AA0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900" y="0"/>
            <a:ext cx="11316200" cy="6365363"/>
          </a:xfrm>
        </p:spPr>
      </p:pic>
      <p:sp>
        <p:nvSpPr>
          <p:cNvPr id="20" name="Rettangolo 19" title="Sfondo semitrasparente scuro">
            <a:extLst>
              <a:ext uri="{FF2B5EF4-FFF2-40B4-BE49-F238E27FC236}">
                <a16:creationId xmlns:a16="http://schemas.microsoft.com/office/drawing/2014/main" id="{5159E9FA-E2FE-4ED3-AF77-6A386F661A9D}"/>
              </a:ext>
            </a:extLst>
          </p:cNvPr>
          <p:cNvSpPr/>
          <p:nvPr/>
        </p:nvSpPr>
        <p:spPr bwMode="gray">
          <a:xfrm>
            <a:off x="2160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Rettangolo 29" descr="Sfondo semitrasparente chiaro" title="Sfondo semitrasparente chiaro">
            <a:extLst>
              <a:ext uri="{FF2B5EF4-FFF2-40B4-BE49-F238E27FC236}">
                <a16:creationId xmlns:a16="http://schemas.microsoft.com/office/drawing/2014/main" id="{2AFED906-603E-4575-A8EB-18849F6201A6}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it-IT" sz="3600" dirty="0"/>
              <a:t>Scheda Progetto B.2.2.</a:t>
            </a:r>
          </a:p>
        </p:txBody>
      </p:sp>
      <p:cxnSp>
        <p:nvCxnSpPr>
          <p:cNvPr id="15" name="Connettore diritto 14" title="Linea di divisione">
            <a:extLst>
              <a:ext uri="{FF2B5EF4-FFF2-40B4-BE49-F238E27FC236}">
                <a16:creationId xmlns:a16="http://schemas.microsoft.com/office/drawing/2014/main" id="{642D433C-2521-498F-AEB8-751A77CDE32F}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 rtlCol="0"/>
          <a:lstStyle/>
          <a:p>
            <a:pPr rtl="0"/>
            <a:r>
              <a:rPr lang="it-IT" sz="2300" dirty="0"/>
              <a:t>Contributi destinati a soggetti pubblici per Accordi e Partenariati speciali pubblico-privato per la valorizzazione del patrimonio culturale, ambientale e pubblico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15</a:t>
            </a:fld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7A8ABCC-E2CB-8317-3EB5-0C198740616C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689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96139"/>
            <a:ext cx="4416225" cy="5921682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Descrizione misura</a:t>
            </a:r>
          </a:p>
          <a:p>
            <a:pPr algn="just"/>
            <a:r>
              <a:rPr lang="it-IT" sz="1600" dirty="0"/>
              <a:t>L’intervento è finalizzato a valorizzare il patrimonio storico-culturale, ambientale, pubblico e sociale dei territori colpiti dai sismi del 2009 e 2016, integrando percorsi di sviluppo sostenibile e inclusivo con l’esigenza di rivitalizzazione economica e sociale, di rilancio occupazionale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Le iniziative presuppongono un approccio bottom-up, nel quale gli enti locali e altri enti pubblici dei territori interessati sviluppino il progetto d’investimento mediante forme speciali di partenariato e di collaborazione con il mondo delle imprese e/o del no profit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Gestore UNIONCAMERE</a:t>
            </a:r>
          </a:p>
        </p:txBody>
      </p:sp>
      <p:pic>
        <p:nvPicPr>
          <p:cNvPr id="11" name="Segnaposto immagine 7">
            <a:extLst>
              <a:ext uri="{FF2B5EF4-FFF2-40B4-BE49-F238E27FC236}">
                <a16:creationId xmlns:a16="http://schemas.microsoft.com/office/drawing/2014/main" id="{7FB89A62-CAB5-4BD1-B89F-0A0F3809BA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/>
          <a:stretch/>
        </p:blipFill>
        <p:spPr>
          <a:xfrm>
            <a:off x="6009578" y="567559"/>
            <a:ext cx="5750421" cy="4035967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it-IT" sz="3200" dirty="0"/>
              <a:t>Scheda Progetto B.2.2.</a:t>
            </a:r>
          </a:p>
        </p:txBody>
      </p:sp>
      <p:cxnSp>
        <p:nvCxnSpPr>
          <p:cNvPr id="45" name="Connettore diritto 44" title="Linea di divisione">
            <a:extLst>
              <a:ext uri="{FF2B5EF4-FFF2-40B4-BE49-F238E27FC236}">
                <a16:creationId xmlns:a16="http://schemas.microsoft.com/office/drawing/2014/main" id="{68893E2F-227D-4472-B59F-3DEBF46C0EDC}"/>
              </a:ext>
            </a:extLst>
          </p:cNvPr>
          <p:cNvCxnSpPr>
            <a:cxnSpLocks/>
          </p:cNvCxnSpPr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AEF3E39-2332-4C12-9142-1DB674D9F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16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88DEA0-E54D-9610-E174-E165CACBD4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Contributi destinati a soggetti pubblici per Accordi e Partenariati speciali pubblico-privato per la valorizzazione del patrimonio culturale, ambientale e pubblico</a:t>
            </a:r>
          </a:p>
        </p:txBody>
      </p:sp>
    </p:spTree>
    <p:extLst>
      <p:ext uri="{BB962C8B-B14F-4D97-AF65-F5344CB8AC3E}">
        <p14:creationId xmlns:p14="http://schemas.microsoft.com/office/powerpoint/2010/main" val="200980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DF80E271-E84B-449B-9CF0-F34E075335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24473" r="55836" b="11075"/>
          <a:stretch/>
        </p:blipFill>
        <p:spPr>
          <a:xfrm>
            <a:off x="876120" y="0"/>
            <a:ext cx="4560624" cy="4389514"/>
          </a:xfr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r>
              <a:rPr lang="it-IT" sz="3200" dirty="0"/>
              <a:t>Scheda Progetto B.2.2.</a:t>
            </a:r>
          </a:p>
        </p:txBody>
      </p:sp>
      <p:cxnSp>
        <p:nvCxnSpPr>
          <p:cNvPr id="12" name="Connettore diritto 11" title="Linea di divisione">
            <a:extLst>
              <a:ext uri="{FF2B5EF4-FFF2-40B4-BE49-F238E27FC236}">
                <a16:creationId xmlns:a16="http://schemas.microsoft.com/office/drawing/2014/main" id="{3E48293B-B086-4048-863C-47E7C47880A1}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657850"/>
            <a:ext cx="4974545" cy="938891"/>
          </a:xfrm>
        </p:spPr>
        <p:txBody>
          <a:bodyPr rtlCol="0"/>
          <a:lstStyle/>
          <a:p>
            <a:r>
              <a:rPr lang="it-IT" dirty="0"/>
              <a:t>Contributi destinati a soggetti pubblici per Accordi e Partenariati speciali pubblico-privato per la valorizzazione del patrimonio culturale, ambientale e pubblico</a:t>
            </a:r>
          </a:p>
        </p:txBody>
      </p:sp>
      <p:sp>
        <p:nvSpPr>
          <p:cNvPr id="16" name="Rettangolo 15" title="Sfondo dell'icona">
            <a:extLst>
              <a:ext uri="{FF2B5EF4-FFF2-40B4-BE49-F238E27FC236}">
                <a16:creationId xmlns:a16="http://schemas.microsoft.com/office/drawing/2014/main" id="{05860339-31F7-4884-957E-5C40F818EBB8}"/>
              </a:ext>
            </a:extLst>
          </p:cNvPr>
          <p:cNvSpPr/>
          <p:nvPr/>
        </p:nvSpPr>
        <p:spPr>
          <a:xfrm>
            <a:off x="6536729" y="21282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25" name="Elemento grafico 24" descr="Lingotti d'oro" title="Icona segnaposto">
            <a:extLst>
              <a:ext uri="{FF2B5EF4-FFF2-40B4-BE49-F238E27FC236}">
                <a16:creationId xmlns:a16="http://schemas.microsoft.com/office/drawing/2014/main" id="{7CF8B318-D925-4AA4-A626-B915F8B960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5863" y="511959"/>
            <a:ext cx="516155" cy="51615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6847" y="1436559"/>
            <a:ext cx="1800000" cy="360000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Beneficiari</a:t>
            </a:r>
          </a:p>
        </p:txBody>
      </p:sp>
      <p:cxnSp>
        <p:nvCxnSpPr>
          <p:cNvPr id="18" name="Connettore diritto 17" title="Linea di divisione">
            <a:extLst>
              <a:ext uri="{FF2B5EF4-FFF2-40B4-BE49-F238E27FC236}">
                <a16:creationId xmlns:a16="http://schemas.microsoft.com/office/drawing/2014/main" id="{45C26E9A-3991-49A2-8D63-94C577E8A0AC}"/>
              </a:ext>
            </a:extLst>
          </p:cNvPr>
          <p:cNvCxnSpPr>
            <a:cxnSpLocks/>
          </p:cNvCxnSpPr>
          <p:nvPr/>
        </p:nvCxnSpPr>
        <p:spPr>
          <a:xfrm>
            <a:off x="6362847" y="1755804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847" y="1905871"/>
            <a:ext cx="1800000" cy="3880109"/>
          </a:xfrm>
        </p:spPr>
        <p:txBody>
          <a:bodyPr rtlCol="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Enti locali in forma singola o aggregata </a:t>
            </a:r>
            <a:r>
              <a:rPr lang="it-IT" sz="1000" dirty="0"/>
              <a:t>(comuni, province, comunità montane, unioni montane e unioni di comuni, esclusione CCIIAA)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Altri enti pubblici </a:t>
            </a:r>
            <a:r>
              <a:rPr lang="it-IT" sz="1000" dirty="0"/>
              <a:t>(es. Università pubbliche, Parchi Nazionali e Regionali)</a:t>
            </a:r>
          </a:p>
          <a:p>
            <a:pPr algn="l" rtl="0"/>
            <a:endParaRPr lang="it-IT" dirty="0"/>
          </a:p>
        </p:txBody>
      </p:sp>
      <p:sp>
        <p:nvSpPr>
          <p:cNvPr id="15" name="Rettangolo 14" title="Sfondo dell'icona">
            <a:extLst>
              <a:ext uri="{FF2B5EF4-FFF2-40B4-BE49-F238E27FC236}">
                <a16:creationId xmlns:a16="http://schemas.microsoft.com/office/drawing/2014/main" id="{056960D0-0A22-4E28-82F3-B9AA805E96A4}"/>
              </a:ext>
            </a:extLst>
          </p:cNvPr>
          <p:cNvSpPr/>
          <p:nvPr/>
        </p:nvSpPr>
        <p:spPr>
          <a:xfrm>
            <a:off x="8451254" y="21282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29" name="Elemento grafico 28" descr="Matita" title="Icona segnaposto">
            <a:extLst>
              <a:ext uri="{FF2B5EF4-FFF2-40B4-BE49-F238E27FC236}">
                <a16:creationId xmlns:a16="http://schemas.microsoft.com/office/drawing/2014/main" id="{87645AAE-99D6-4DF7-BBA8-ACD6942E16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50388" y="511959"/>
            <a:ext cx="516155" cy="516155"/>
          </a:xfrm>
          <a:prstGeom prst="rect">
            <a:avLst/>
          </a:prstGeom>
        </p:spPr>
      </p:pic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1372" y="1436559"/>
            <a:ext cx="1800000" cy="360000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Erogazione</a:t>
            </a:r>
          </a:p>
        </p:txBody>
      </p:sp>
      <p:cxnSp>
        <p:nvCxnSpPr>
          <p:cNvPr id="19" name="Connettore diritto 18" title="Linea di divisione">
            <a:extLst>
              <a:ext uri="{FF2B5EF4-FFF2-40B4-BE49-F238E27FC236}">
                <a16:creationId xmlns:a16="http://schemas.microsoft.com/office/drawing/2014/main" id="{4EAA895A-8A04-4C68-83A5-3E4F5209FB7E}"/>
              </a:ext>
            </a:extLst>
          </p:cNvPr>
          <p:cNvCxnSpPr>
            <a:cxnSpLocks/>
          </p:cNvCxnSpPr>
          <p:nvPr/>
        </p:nvCxnSpPr>
        <p:spPr>
          <a:xfrm>
            <a:off x="8277372" y="1755804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1371" y="1905871"/>
            <a:ext cx="1914526" cy="4459492"/>
          </a:xfrm>
        </p:spPr>
        <p:txBody>
          <a:bodyPr rtlCol="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/>
              <a:t>Concessione di </a:t>
            </a:r>
            <a:r>
              <a:rPr lang="it-IT" sz="1200" dirty="0">
                <a:solidFill>
                  <a:schemeClr val="tx1"/>
                </a:solidFill>
              </a:rPr>
              <a:t>contributo</a:t>
            </a:r>
            <a:r>
              <a:rPr lang="it-IT" sz="1200" dirty="0"/>
              <a:t> a fondo </a:t>
            </a:r>
            <a:r>
              <a:rPr lang="it-IT" sz="1200" dirty="0">
                <a:solidFill>
                  <a:schemeClr val="tx1"/>
                </a:solidFill>
              </a:rPr>
              <a:t>perduto fino al 100% dell'investimento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/>
              <a:t>Viene erogato inizialmente </a:t>
            </a:r>
            <a:r>
              <a:rPr lang="it-IT" sz="1000" dirty="0"/>
              <a:t>(all’avvio del progetto)</a:t>
            </a:r>
            <a:r>
              <a:rPr lang="it-IT" sz="1300" dirty="0"/>
              <a:t> </a:t>
            </a:r>
            <a:r>
              <a:rPr lang="it-IT" sz="1200" dirty="0"/>
              <a:t>un anticipo pari al massimo del 20% del contributo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/>
              <a:t>Il resto viene erogato a stato di avanzamento lavori </a:t>
            </a:r>
            <a:r>
              <a:rPr lang="it-IT" sz="1000" dirty="0"/>
              <a:t>(3 quote intermedie fino al raggiungimento del 90% del totale)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/>
              <a:t>Il saldo finale viene corrisposto previa verifica di congruità delle spese effettivamente sostenute</a:t>
            </a:r>
          </a:p>
        </p:txBody>
      </p:sp>
      <p:sp>
        <p:nvSpPr>
          <p:cNvPr id="17" name="Rettangolo 16" title="Sfondo dell'icona">
            <a:extLst>
              <a:ext uri="{FF2B5EF4-FFF2-40B4-BE49-F238E27FC236}">
                <a16:creationId xmlns:a16="http://schemas.microsoft.com/office/drawing/2014/main" id="{7AEBBE7F-98BB-4059-8F15-7198C7DAC337}"/>
              </a:ext>
            </a:extLst>
          </p:cNvPr>
          <p:cNvSpPr/>
          <p:nvPr/>
        </p:nvSpPr>
        <p:spPr>
          <a:xfrm>
            <a:off x="10365779" y="21282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27" name="Elemento grafico 26" descr="Monete" title="Icona segnaposto">
            <a:extLst>
              <a:ext uri="{FF2B5EF4-FFF2-40B4-BE49-F238E27FC236}">
                <a16:creationId xmlns:a16="http://schemas.microsoft.com/office/drawing/2014/main" id="{2BC353DF-7455-49A6-8C40-1E0630E1DA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4913" y="511959"/>
            <a:ext cx="516155" cy="516155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65897" y="1436559"/>
            <a:ext cx="1800000" cy="360000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Dotazione</a:t>
            </a:r>
          </a:p>
        </p:txBody>
      </p:sp>
      <p:cxnSp>
        <p:nvCxnSpPr>
          <p:cNvPr id="20" name="Connettore diritto 19" title="Linea di divisione">
            <a:extLst>
              <a:ext uri="{FF2B5EF4-FFF2-40B4-BE49-F238E27FC236}">
                <a16:creationId xmlns:a16="http://schemas.microsoft.com/office/drawing/2014/main" id="{59D2C94E-1924-4389-B84A-2828D610B220}"/>
              </a:ext>
            </a:extLst>
          </p:cNvPr>
          <p:cNvCxnSpPr>
            <a:cxnSpLocks/>
          </p:cNvCxnSpPr>
          <p:nvPr/>
        </p:nvCxnSpPr>
        <p:spPr>
          <a:xfrm>
            <a:off x="10191897" y="1755804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65897" y="1905872"/>
            <a:ext cx="1800000" cy="720000"/>
          </a:xfrm>
        </p:spPr>
        <p:txBody>
          <a:bodyPr rtlCol="0"/>
          <a:lstStyle/>
          <a:p>
            <a:pPr marL="285750" lvl="0" indent="-285750" algn="l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Stanziamento fondi complessivi per    € 80.000.000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779A583-CF42-11D0-E8F8-FA212EE3AD8A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6214FCD4-16C5-C878-2533-752A3746F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4005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F218344-56B2-4D7E-A91A-A9A083F4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92661"/>
            <a:ext cx="11340000" cy="432000"/>
          </a:xfrm>
        </p:spPr>
        <p:txBody>
          <a:bodyPr rtlCol="0"/>
          <a:lstStyle/>
          <a:p>
            <a:r>
              <a:rPr lang="it-IT" dirty="0"/>
              <a:t>Progetti finanziabili - Scheda Progetto B.2.2.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E3A3FBF-F2B1-44B8-A094-309A3BFDBA2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32000" y="986902"/>
            <a:ext cx="11456926" cy="5681178"/>
          </a:xfrm>
        </p:spPr>
        <p:txBody>
          <a:bodyPr rtlCol="0"/>
          <a:lstStyle/>
          <a:p>
            <a:pPr rtl="0"/>
            <a:r>
              <a:rPr lang="it-IT" sz="1600" dirty="0"/>
              <a:t>Il numero massimo di candidature/progetti presentabili sono:</a:t>
            </a:r>
          </a:p>
          <a:p>
            <a:pPr lvl="1"/>
            <a:r>
              <a:rPr lang="it-IT" sz="1500" dirty="0"/>
              <a:t>4 di cui 2 come capofila, per i comuni</a:t>
            </a:r>
          </a:p>
          <a:p>
            <a:pPr lvl="1"/>
            <a:r>
              <a:rPr lang="it-IT" sz="1500" dirty="0"/>
              <a:t>1 solo, per tutti gli altri enti</a:t>
            </a:r>
          </a:p>
          <a:p>
            <a:r>
              <a:rPr lang="it-IT" sz="1600" dirty="0"/>
              <a:t>In sede di presentazione della domanda, i richiedenti devono comunicare il/i partner privati individuati per l’attuazione</a:t>
            </a:r>
          </a:p>
          <a:p>
            <a:r>
              <a:rPr lang="it-IT" sz="1600" dirty="0"/>
              <a:t>L’ente può anche decidere per la gestione diretta, a condizione di dimostrarne la sostenibilità a medio termine</a:t>
            </a:r>
          </a:p>
          <a:p>
            <a:r>
              <a:rPr lang="it-IT" sz="1600" dirty="0"/>
              <a:t>La collaborazione e la sinergia tra iniziativa pubblica e privata è condizione strategica ed imprescindibile per la riuscita della linea d’intervento:</a:t>
            </a:r>
          </a:p>
          <a:p>
            <a:pPr lvl="1"/>
            <a:r>
              <a:rPr lang="it-IT" sz="1500" dirty="0"/>
              <a:t>a tal fine dovrà essere individuato </a:t>
            </a:r>
            <a:r>
              <a:rPr lang="it-IT" sz="1500" dirty="0">
                <a:solidFill>
                  <a:schemeClr val="tx1"/>
                </a:solidFill>
              </a:rPr>
              <a:t>un progetto di collaborazione pubblico-privato, sotto forma di un PSPP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sz="1000" dirty="0">
                <a:solidFill>
                  <a:schemeClr val="tx1"/>
                </a:solidFill>
              </a:rPr>
              <a:t>(partenariato speciale pubblico privato)</a:t>
            </a:r>
            <a:r>
              <a:rPr lang="it-IT" sz="1500" dirty="0">
                <a:solidFill>
                  <a:schemeClr val="tx1"/>
                </a:solidFill>
              </a:rPr>
              <a:t>, o di concessione con uno o più operatori privati </a:t>
            </a:r>
            <a:r>
              <a:rPr lang="it-IT" sz="1000" dirty="0">
                <a:solidFill>
                  <a:schemeClr val="tx1"/>
                </a:solidFill>
              </a:rPr>
              <a:t>(anche in house, cooperative, reti di imprese o altre forme di aggregazione, enti del terzo settore)</a:t>
            </a:r>
            <a:r>
              <a:rPr lang="it-IT" sz="1500" dirty="0">
                <a:solidFill>
                  <a:schemeClr val="tx1"/>
                </a:solidFill>
              </a:rPr>
              <a:t>,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sz="1500" dirty="0">
                <a:solidFill>
                  <a:schemeClr val="tx1"/>
                </a:solidFill>
              </a:rPr>
              <a:t>individuati con procedura di evidenza pubblica</a:t>
            </a:r>
          </a:p>
          <a:p>
            <a:pPr lvl="1"/>
            <a:r>
              <a:rPr lang="it-IT" sz="1500" dirty="0"/>
              <a:t>i PSPP individuati, in fase di attuazione possono ampliare il partenariato ad ulteriori soggetti, sia pubblici che privati e/o avvalersi di terzi soggetti, selezionati a norma di legge</a:t>
            </a:r>
          </a:p>
          <a:p>
            <a:r>
              <a:rPr lang="it-IT" sz="1600" dirty="0"/>
              <a:t>Tutti i progetti d’investimento devono contribuire ai principi trasversali del PNRR e del PNC, rappresentati dall’obiettivo climatico, digitale, della parità di genere, della valorizzazione dei giovani, non arrecare un danno significativo all’ambiente </a:t>
            </a:r>
            <a:r>
              <a:rPr lang="it-IT" sz="1000" dirty="0"/>
              <a:t>(DNSH, «do no </a:t>
            </a:r>
            <a:r>
              <a:rPr lang="it-IT" sz="1000" dirty="0" err="1"/>
              <a:t>significant</a:t>
            </a:r>
            <a:r>
              <a:rPr lang="it-IT" sz="1000" dirty="0"/>
              <a:t> </a:t>
            </a:r>
            <a:r>
              <a:rPr lang="it-IT" sz="1000" dirty="0" err="1"/>
              <a:t>harm</a:t>
            </a:r>
            <a:r>
              <a:rPr lang="it-IT" sz="1000" dirty="0"/>
              <a:t>)</a:t>
            </a:r>
          </a:p>
          <a:p>
            <a:r>
              <a:rPr lang="it-IT" sz="1600" dirty="0">
                <a:solidFill>
                  <a:srgbClr val="12121E"/>
                </a:solidFill>
              </a:rPr>
              <a:t>I progetti possono essere integrati con altre linee d’intervento delle Schede Progetto B.2.1 e B.2.3.</a:t>
            </a:r>
          </a:p>
          <a:p>
            <a:endParaRPr lang="it-IT" sz="1600" dirty="0"/>
          </a:p>
          <a:p>
            <a:pPr rtl="0"/>
            <a:endParaRPr lang="it-IT" dirty="0"/>
          </a:p>
          <a:p>
            <a:pPr lvl="1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0099E5-DE93-4E9D-9158-ED2F595D3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18</a:t>
            </a:fld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8E40BA-4FAE-9E27-350A-CC9899E3225E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765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52" y="273470"/>
            <a:ext cx="11522348" cy="787490"/>
          </a:xfrm>
        </p:spPr>
        <p:txBody>
          <a:bodyPr rtlCol="0"/>
          <a:lstStyle/>
          <a:p>
            <a:r>
              <a:rPr lang="it-IT" dirty="0"/>
              <a:t>Iniziative finanziabili - Scheda Progetto B.2.2.</a:t>
            </a:r>
            <a:endParaRPr lang="it-IT" b="1" dirty="0"/>
          </a:p>
        </p:txBody>
      </p:sp>
      <p:cxnSp>
        <p:nvCxnSpPr>
          <p:cNvPr id="20" name="Connettore diritto 19" title="Linea di divisione">
            <a:extLst>
              <a:ext uri="{FF2B5EF4-FFF2-40B4-BE49-F238E27FC236}">
                <a16:creationId xmlns:a16="http://schemas.microsoft.com/office/drawing/2014/main" id="{B674B9A6-D55C-478C-8D92-D0BFBCD7B598}"/>
              </a:ext>
            </a:extLst>
          </p:cNvPr>
          <p:cNvCxnSpPr>
            <a:cxnSpLocks/>
          </p:cNvCxnSpPr>
          <p:nvPr/>
        </p:nvCxnSpPr>
        <p:spPr>
          <a:xfrm flipV="1">
            <a:off x="5967046" y="3268621"/>
            <a:ext cx="0" cy="286629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19</a:t>
            </a:fld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262C52F-2AAE-9D63-F4EC-89E5C432E12D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020F96E-67EB-4B7C-1F8F-A8F8DAE528DB}"/>
              </a:ext>
            </a:extLst>
          </p:cNvPr>
          <p:cNvSpPr txBox="1"/>
          <p:nvPr/>
        </p:nvSpPr>
        <p:spPr>
          <a:xfrm>
            <a:off x="600769" y="930514"/>
            <a:ext cx="10990462" cy="2911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Font typeface="Arial" panose="020B0604020202020204" pitchFamily="34" charset="0"/>
              <a:buChar char="○"/>
            </a:pPr>
            <a:r>
              <a:rPr lang="it-IT" sz="1600" dirty="0"/>
              <a:t>Devono essere frutto di una strategia progettuale che si concretizzi in uno o più interventi, integrati tra loro, in grado di promuovere effetti in termini di valorizzazione </a:t>
            </a:r>
            <a:r>
              <a:rPr lang="it-IT" sz="1000" dirty="0"/>
              <a:t>(beni del patrimonio pubblico, beni culturali diffusi) </a:t>
            </a:r>
            <a:r>
              <a:rPr lang="it-IT" sz="1600" dirty="0"/>
              <a:t>e sviluppo sostenibile del territorio </a:t>
            </a:r>
            <a:r>
              <a:rPr lang="it-IT" sz="1000" dirty="0"/>
              <a:t>(paesaggio)</a:t>
            </a:r>
            <a:r>
              <a:rPr lang="it-IT" sz="1600" dirty="0"/>
              <a:t>, di rivitalizzazione sociale </a:t>
            </a:r>
            <a:r>
              <a:rPr lang="it-IT" sz="1000" dirty="0"/>
              <a:t>(coesione, sviluppo e inclusione) </a:t>
            </a:r>
            <a:r>
              <a:rPr lang="it-IT" sz="1600" dirty="0"/>
              <a:t>ed economica </a:t>
            </a:r>
            <a:r>
              <a:rPr lang="it-IT" sz="1000" dirty="0"/>
              <a:t>(rafforzare le filiere produttive e imprenditoriali)</a:t>
            </a:r>
            <a:r>
              <a:rPr lang="it-IT" sz="1600" dirty="0"/>
              <a:t>, di rilancio occupazionale e di contrasto allo spopolamento, in un quadro temporale a medio termine</a:t>
            </a:r>
          </a:p>
          <a:p>
            <a:pPr marL="266700" lvl="0" indent="-266700"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Font typeface="Arial" panose="020B0604020202020204" pitchFamily="34" charset="0"/>
              <a:buChar char="○"/>
            </a:pPr>
            <a:r>
              <a:rPr lang="it-IT" sz="1600" dirty="0"/>
              <a:t>Le proposte devono essere in grado di ottenere i seguenti risultati: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it-IT" sz="1400" dirty="0"/>
              <a:t>miglioramento dell’attrattività, turistica e residenziale, e della qualità di vita del territorio interessato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it-IT" sz="1400" dirty="0"/>
              <a:t>sostenibilità nel tempo delle attività e dei risultati previsti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it-IT" sz="1600" dirty="0"/>
          </a:p>
          <a:p>
            <a:pPr marL="266700" lvl="0" indent="-266700"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Font typeface="Arial" panose="020B0604020202020204" pitchFamily="34" charset="0"/>
              <a:buChar char="○"/>
            </a:pPr>
            <a:r>
              <a:rPr lang="it-IT" sz="1600" dirty="0"/>
              <a:t>Esempi di iniziative e progetti finanziabili: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31F8A33-343F-46AE-6C44-A138C246C3E5}"/>
              </a:ext>
            </a:extLst>
          </p:cNvPr>
          <p:cNvSpPr txBox="1"/>
          <p:nvPr/>
        </p:nvSpPr>
        <p:spPr>
          <a:xfrm>
            <a:off x="797358" y="3601548"/>
            <a:ext cx="5017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riqualificazione di edifici e spazi pubblici, per servizi di fruizione del patrimonio ambientale, architettonico, storico-artistico e culturale, artigianale e enogastronomico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valorizzazione di immobili pubblici per costruire sede stabile di produzione artistica e culturale </a:t>
            </a:r>
            <a:r>
              <a:rPr lang="it-IT" sz="1000" dirty="0"/>
              <a:t>(musei, teatri, mostre permanenti e così via)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costituzione e/o ampliamento di hub multifunzionali culturali/sociali/educativi/creativi e di centri di servizio alle imprese e alle persone (</a:t>
            </a:r>
            <a:r>
              <a:rPr lang="it-IT" sz="1000" dirty="0"/>
              <a:t>spazi attrezzati, laboratori, smart/coworking, incubatori/acceleratori di idee/imprese)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realizzazione di servizi digitali e non, per la valorizzazione del patrimonio artistico, culturale e naturale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AC65AF6-738D-891F-C543-CEB6BDB22CD2}"/>
              </a:ext>
            </a:extLst>
          </p:cNvPr>
          <p:cNvSpPr txBox="1"/>
          <p:nvPr/>
        </p:nvSpPr>
        <p:spPr>
          <a:xfrm>
            <a:off x="6053279" y="3591942"/>
            <a:ext cx="55379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valorizzazione di idonei immobili pubblici attraverso la loro funzione per servizi di carattere sociale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realizzazione di iniziative permanenti </a:t>
            </a:r>
            <a:r>
              <a:rPr lang="it-IT" sz="1000" dirty="0"/>
              <a:t>(mostre, musei, festival, teatri, gallerie, installazioni)</a:t>
            </a:r>
            <a:r>
              <a:rPr lang="it-IT" sz="1400" dirty="0"/>
              <a:t> con l’utilizzo di tecnologie avanzate e strumenti innovativi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realizzazione di centri servizi territoriali, per la valorizzazione del patrimonio culturale, a favore degli operatori e dei turisti </a:t>
            </a:r>
            <a:r>
              <a:rPr lang="it-IT" sz="1000" dirty="0"/>
              <a:t>(sistema degli hot-spot)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attività di stakeholders engagement e coinvolgimento del territorio </a:t>
            </a:r>
            <a:r>
              <a:rPr lang="it-IT" sz="1000" dirty="0"/>
              <a:t>(attrazione e creazione di nuove imprese e residenzialità)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trasporto leggero ed a chiamata per raggiungere i siti turistici/ambientali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6454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183BC1DD-FC8F-4036-B43A-743B2FF4F0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65954"/>
            <a:ext cx="12192000" cy="4433454"/>
          </a:xfrm>
        </p:spPr>
      </p:pic>
      <p:sp>
        <p:nvSpPr>
          <p:cNvPr id="31" name="Rettangolo 30" title="Sfondo semitrasparente scuro">
            <a:extLst>
              <a:ext uri="{FF2B5EF4-FFF2-40B4-BE49-F238E27FC236}">
                <a16:creationId xmlns:a16="http://schemas.microsoft.com/office/drawing/2014/main" id="{F6A60A77-3CD9-2340-9CBF-AB127828C253}"/>
              </a:ext>
            </a:extLst>
          </p:cNvPr>
          <p:cNvSpPr/>
          <p:nvPr/>
        </p:nvSpPr>
        <p:spPr>
          <a:xfrm>
            <a:off x="12000" y="-1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Rettangolo 29" title="Sfondo semitrasparente chiaro">
            <a:extLst>
              <a:ext uri="{FF2B5EF4-FFF2-40B4-BE49-F238E27FC236}">
                <a16:creationId xmlns:a16="http://schemas.microsoft.com/office/drawing/2014/main" id="{2AFED906-603E-4575-A8EB-18849F6201A6}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it-IT" sz="3600" dirty="0"/>
              <a:t>Scheda Progetto B.2.1.</a:t>
            </a:r>
          </a:p>
        </p:txBody>
      </p:sp>
      <p:cxnSp>
        <p:nvCxnSpPr>
          <p:cNvPr id="15" name="Connettore diritto 14" title="Linea di divisione">
            <a:extLst>
              <a:ext uri="{FF2B5EF4-FFF2-40B4-BE49-F238E27FC236}">
                <a16:creationId xmlns:a16="http://schemas.microsoft.com/office/drawing/2014/main" id="{642D433C-2521-498F-AEB8-751A77CDE32F}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 rtlCol="0"/>
          <a:lstStyle/>
          <a:p>
            <a:pPr algn="just"/>
            <a:r>
              <a:rPr lang="it-IT" dirty="0"/>
              <a:t>Interventi per lo sviluppo delle imprese culturali, creative, turistiche, sportive, anche del terzo settore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2</a:t>
            </a:fld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B5AC7D-750A-EFFE-13FB-7A3E6786EA70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1975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Spese ammissibili - Scheda Progetto B.2.2.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999" y="2271489"/>
            <a:ext cx="5472000" cy="4154511"/>
          </a:xfrm>
        </p:spPr>
        <p:txBody>
          <a:bodyPr rtlCol="0"/>
          <a:lstStyle/>
          <a:p>
            <a:pPr algn="just" rtl="0"/>
            <a:r>
              <a:rPr lang="it-IT" sz="1600" dirty="0"/>
              <a:t>Esecuzione di lavori e attività e/o per lo sviluppo e/o acquisto di beni/servizi, materiali ed immateriali</a:t>
            </a:r>
          </a:p>
          <a:p>
            <a:pPr algn="just" rtl="0"/>
            <a:r>
              <a:rPr lang="it-IT" sz="1600" dirty="0"/>
              <a:t>Costi per il personale esterno, nei limiti ammessi</a:t>
            </a:r>
          </a:p>
          <a:p>
            <a:pPr lvl="0" algn="just">
              <a:buClr>
                <a:srgbClr val="00B0F0"/>
              </a:buClr>
            </a:pPr>
            <a:r>
              <a:rPr lang="it-IT" sz="1600" dirty="0"/>
              <a:t>Acquisto immobili </a:t>
            </a:r>
            <a:r>
              <a:rPr lang="it-IT" sz="1000" dirty="0">
                <a:solidFill>
                  <a:srgbClr val="12121E"/>
                </a:solidFill>
              </a:rPr>
              <a:t>(fino al 10% dell’investimento ammesso)</a:t>
            </a:r>
            <a:r>
              <a:rPr lang="it-IT" sz="1600" dirty="0">
                <a:solidFill>
                  <a:srgbClr val="12121E"/>
                </a:solidFill>
              </a:rPr>
              <a:t>, ristrutturazione e opere murarie </a:t>
            </a:r>
            <a:r>
              <a:rPr lang="it-IT" sz="1000" dirty="0">
                <a:solidFill>
                  <a:srgbClr val="12121E"/>
                </a:solidFill>
              </a:rPr>
              <a:t>(fino al 60%)</a:t>
            </a:r>
            <a:endParaRPr lang="it-IT" sz="1600" dirty="0">
              <a:solidFill>
                <a:srgbClr val="12121E"/>
              </a:solidFill>
            </a:endParaRPr>
          </a:p>
          <a:p>
            <a:pPr lvl="0" algn="just">
              <a:buClr>
                <a:srgbClr val="00B0F0"/>
              </a:buClr>
            </a:pPr>
            <a:r>
              <a:rPr lang="it-IT" sz="1600" dirty="0">
                <a:solidFill>
                  <a:srgbClr val="12121E"/>
                </a:solidFill>
              </a:rPr>
              <a:t>Spese per la pubblicazione di bandi di gara e per l’acquisto di autorizzazioni, pareri, nulla osta e altri atti</a:t>
            </a:r>
          </a:p>
          <a:p>
            <a:pPr lvl="0" algn="just">
              <a:buClr>
                <a:srgbClr val="00B0F0"/>
              </a:buClr>
            </a:pPr>
            <a:r>
              <a:rPr lang="it-IT" sz="1600" dirty="0">
                <a:solidFill>
                  <a:srgbClr val="12121E"/>
                </a:solidFill>
              </a:rPr>
              <a:t>Spese tecniche di progettazione, direzione lavori, coordinamento della sicurezza e collaudi, opere d’ingegno, incentivi per funzioni tecniche, allacciamenti, sondaggi e accertamenti tecnici</a:t>
            </a:r>
          </a:p>
          <a:p>
            <a:pPr algn="just"/>
            <a:endParaRPr lang="it-IT" sz="16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CDD73D-7C2C-40BB-AE73-DED62B737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03" y="2271489"/>
            <a:ext cx="5483998" cy="4575711"/>
          </a:xfrm>
        </p:spPr>
        <p:txBody>
          <a:bodyPr rtlCol="0"/>
          <a:lstStyle/>
          <a:p>
            <a:pPr algn="just"/>
            <a:r>
              <a:rPr lang="it-IT" sz="1400" dirty="0"/>
              <a:t>Spese per attrezzature, installazioni, impianti, beni strumentali finalizzati anche all’adeguamento di standard di sicurezza e di fruibilità dei soggetti disabili</a:t>
            </a:r>
          </a:p>
          <a:p>
            <a:pPr algn="just"/>
            <a:r>
              <a:rPr lang="it-IT" sz="1400" dirty="0"/>
              <a:t>Sviluppo e realizzazione di servizi digitali per la fruizione di beni e servizi culturali, ambientali e sociali</a:t>
            </a:r>
          </a:p>
          <a:p>
            <a:pPr algn="just"/>
            <a:r>
              <a:rPr lang="it-IT" sz="1400" dirty="0"/>
              <a:t>Sviluppo e realizzazione di attività, eventi, manifestazioni </a:t>
            </a:r>
            <a:r>
              <a:rPr lang="it-IT" sz="1000" dirty="0"/>
              <a:t>(comprese spese affitto attrezzature, anche informatiche, di spazi e locali, nonché i loro allestimenti, strutture temporanee, allestimenti, compensi relatori e artisti e così via)</a:t>
            </a:r>
          </a:p>
          <a:p>
            <a:pPr algn="just"/>
            <a:r>
              <a:rPr lang="it-IT" sz="1400" dirty="0"/>
              <a:t>Spese per la realizzazione di studi/ricerche propedeutiche</a:t>
            </a:r>
          </a:p>
          <a:p>
            <a:pPr algn="just"/>
            <a:r>
              <a:rPr lang="it-IT" sz="1400" dirty="0"/>
              <a:t>Servizi di consulenza professionale specialistica</a:t>
            </a:r>
          </a:p>
          <a:p>
            <a:pPr algn="just"/>
            <a:r>
              <a:rPr lang="it-IT" sz="1400" dirty="0"/>
              <a:t>Promozione e comunicazione, anche digitale</a:t>
            </a:r>
          </a:p>
          <a:p>
            <a:pPr algn="just"/>
            <a:r>
              <a:rPr lang="it-IT" sz="1400" dirty="0"/>
              <a:t>Costi per l’avvio della gestione di attività e servizi</a:t>
            </a:r>
          </a:p>
          <a:p>
            <a:pPr algn="just"/>
            <a:r>
              <a:rPr lang="it-IT" sz="1400" dirty="0"/>
              <a:t>L’IVA è un costo ammissibile solo se non recuperabile</a:t>
            </a:r>
          </a:p>
          <a:p>
            <a:pPr lvl="1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48517"/>
            <a:ext cx="5472000" cy="455122"/>
          </a:xfrm>
        </p:spPr>
        <p:txBody>
          <a:bodyPr rtlCol="0"/>
          <a:lstStyle/>
          <a:p>
            <a:pPr rtl="0"/>
            <a:r>
              <a:rPr lang="it-IT" dirty="0"/>
              <a:t>Spese ammissibili                            </a:t>
            </a:r>
            <a:r>
              <a:rPr lang="it-IT" sz="1400" dirty="0"/>
              <a:t>(funzionali alla realizzazione del progetto)</a:t>
            </a: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71D1E0F7-4032-067B-E4B9-592EAC22B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20</a:t>
            </a:fld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9C3B63E-0FF3-D996-0D7C-17EF402FF78F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247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63228"/>
            <a:ext cx="11340000" cy="432000"/>
          </a:xfrm>
        </p:spPr>
        <p:txBody>
          <a:bodyPr rtlCol="0"/>
          <a:lstStyle/>
          <a:p>
            <a:r>
              <a:rPr lang="it-IT" dirty="0"/>
              <a:t>Procedura di valutazione - Scheda Progetto B.2.2.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82288"/>
            <a:ext cx="5472000" cy="4154511"/>
          </a:xfrm>
        </p:spPr>
        <p:txBody>
          <a:bodyPr rtlCol="0"/>
          <a:lstStyle/>
          <a:p>
            <a:pPr algn="just"/>
            <a:r>
              <a:rPr lang="it-IT" sz="1600" dirty="0"/>
              <a:t>Criteri valutativi: </a:t>
            </a:r>
          </a:p>
          <a:p>
            <a:pPr lvl="1" algn="just"/>
            <a:r>
              <a:rPr lang="it-IT" sz="1400" dirty="0"/>
              <a:t>impatto occupazionale, economico e sociale </a:t>
            </a:r>
          </a:p>
          <a:p>
            <a:pPr lvl="1" algn="just"/>
            <a:r>
              <a:rPr lang="it-IT" sz="1400" dirty="0"/>
              <a:t>validità della proposta dal punto di vista culturale, naturalistico e sociale</a:t>
            </a:r>
          </a:p>
          <a:p>
            <a:pPr lvl="1" algn="just"/>
            <a:r>
              <a:rPr lang="it-IT" sz="1400" dirty="0"/>
              <a:t>promozione e marketing del territorio </a:t>
            </a:r>
          </a:p>
          <a:p>
            <a:pPr lvl="1" algn="just"/>
            <a:r>
              <a:rPr lang="it-IT" sz="1400" dirty="0"/>
              <a:t>sostenibilità economico-gestionale, in termini di capacità analitica di mantenimento nel tempo delle attività e dei valori/risultati generali dell’iniziativa</a:t>
            </a:r>
          </a:p>
          <a:p>
            <a:pPr lvl="1" algn="just"/>
            <a:r>
              <a:rPr lang="it-IT" sz="1400" dirty="0"/>
              <a:t>esplicitazione e dimostrazione analitica dei risultati attesi in termini di miglioramento dell’attrattività territoriale e della qualità della vita</a:t>
            </a:r>
          </a:p>
          <a:p>
            <a:pPr lvl="1" algn="just"/>
            <a:r>
              <a:rPr lang="it-IT" sz="1400" dirty="0"/>
              <a:t>coinvolgimento del territorio e qualità dell’aggregazione e delle reti coinvolte</a:t>
            </a:r>
          </a:p>
          <a:p>
            <a:pPr lvl="1" algn="just"/>
            <a:endParaRPr lang="it-IT" sz="1400" dirty="0"/>
          </a:p>
          <a:p>
            <a:pPr algn="just"/>
            <a:endParaRPr lang="it-IT" sz="1400" dirty="0"/>
          </a:p>
          <a:p>
            <a:pPr algn="just"/>
            <a:endParaRPr lang="it-IT" sz="1400" dirty="0"/>
          </a:p>
          <a:p>
            <a:pPr lvl="1" algn="just"/>
            <a:endParaRPr lang="it-IT" sz="14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CDD73D-7C2C-40BB-AE73-DED62B737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8002" y="2282288"/>
            <a:ext cx="5483998" cy="4575711"/>
          </a:xfrm>
        </p:spPr>
        <p:txBody>
          <a:bodyPr rtlCol="0"/>
          <a:lstStyle/>
          <a:p>
            <a:pPr lvl="0" algn="just">
              <a:buClr>
                <a:srgbClr val="00B0F0"/>
              </a:buClr>
            </a:pPr>
            <a:r>
              <a:rPr lang="it-IT" sz="1600" dirty="0">
                <a:solidFill>
                  <a:srgbClr val="12121E"/>
                </a:solidFill>
              </a:rPr>
              <a:t>Procedura a graduatoria: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1400" dirty="0">
                <a:solidFill>
                  <a:srgbClr val="12121E"/>
                </a:solidFill>
              </a:rPr>
              <a:t>prima istruttoria di ammissibilità formale delle domande presentate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1400" dirty="0">
                <a:solidFill>
                  <a:srgbClr val="12121E"/>
                </a:solidFill>
              </a:rPr>
              <a:t>verifica dei requisiti </a:t>
            </a:r>
            <a:r>
              <a:rPr lang="it-IT" sz="1000" dirty="0">
                <a:solidFill>
                  <a:srgbClr val="12121E"/>
                </a:solidFill>
              </a:rPr>
              <a:t>(soggetti richiedenti e iniziativa in oggetto della domanda)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1400" dirty="0">
                <a:solidFill>
                  <a:srgbClr val="12121E"/>
                </a:solidFill>
              </a:rPr>
              <a:t>esame di merito documentale</a:t>
            </a:r>
          </a:p>
          <a:p>
            <a:pPr lvl="1" algn="just">
              <a:buClr>
                <a:srgbClr val="00B0F0"/>
              </a:buClr>
            </a:pPr>
            <a:r>
              <a:rPr lang="it-IT" sz="1400" dirty="0">
                <a:solidFill>
                  <a:srgbClr val="12121E"/>
                </a:solidFill>
              </a:rPr>
              <a:t>trasmissione elenco delle proposte ammesse al Comitato di valutazione che esprime la valutazione definitiva, formula la graduatoria e la trasmette alla Cabina di Coordinamento</a:t>
            </a:r>
          </a:p>
          <a:p>
            <a:pPr lvl="1" algn="just">
              <a:buClr>
                <a:srgbClr val="00B0F0"/>
              </a:buClr>
            </a:pPr>
            <a:r>
              <a:rPr lang="it-IT" sz="1400" dirty="0">
                <a:solidFill>
                  <a:srgbClr val="12121E"/>
                </a:solidFill>
              </a:rPr>
              <a:t>a ciascuna domanda viene attribuito un punteggio da 0 a 100, con una soglia minima di sufficienza pari a 60 su 100. Saranno </a:t>
            </a:r>
            <a:r>
              <a:rPr lang="it-IT" sz="1400" dirty="0">
                <a:solidFill>
                  <a:prstClr val="black"/>
                </a:solidFill>
              </a:rPr>
              <a:t>ammesse</a:t>
            </a:r>
            <a:r>
              <a:rPr lang="it-IT" sz="1400" dirty="0">
                <a:solidFill>
                  <a:srgbClr val="FF0000"/>
                </a:solidFill>
              </a:rPr>
              <a:t>  </a:t>
            </a:r>
            <a:r>
              <a:rPr lang="it-IT" sz="1400" dirty="0">
                <a:solidFill>
                  <a:srgbClr val="12121E"/>
                </a:solidFill>
              </a:rPr>
              <a:t>le sole proposte che avranno raggiunto il punteggio minimo di sufficienza </a:t>
            </a:r>
          </a:p>
          <a:p>
            <a:pPr lvl="1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it-IT" dirty="0"/>
              <a:t>Criteri di valutazione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60B3DD-B2AC-E3E7-D8F7-1BEE0BC113A6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737A4C9-FC83-A4DF-B94B-08D41EC3E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21</a:t>
            </a:fld>
            <a:endParaRPr lang="it-IT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2006FD66-317C-E7A9-EF95-B90C030F83EC}"/>
              </a:ext>
            </a:extLst>
          </p:cNvPr>
          <p:cNvSpPr txBox="1">
            <a:spLocks/>
          </p:cNvSpPr>
          <p:nvPr/>
        </p:nvSpPr>
        <p:spPr>
          <a:xfrm>
            <a:off x="6383946" y="1654025"/>
            <a:ext cx="5472000" cy="4551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Procedura di valutazione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869186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230FF-EE01-E471-D315-A795EEDD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488041"/>
            <a:ext cx="11340000" cy="432000"/>
          </a:xfrm>
        </p:spPr>
        <p:txBody>
          <a:bodyPr/>
          <a:lstStyle/>
          <a:p>
            <a:r>
              <a:rPr lang="it-IT" dirty="0"/>
              <a:t>Agevolazioni - Scheda Progetto B.2.2.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D49C40-012E-635F-C00E-D2CA7080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111" y="2331392"/>
            <a:ext cx="5472000" cy="4089836"/>
          </a:xfrm>
        </p:spPr>
        <p:txBody>
          <a:bodyPr/>
          <a:lstStyle/>
          <a:p>
            <a:pPr algn="just"/>
            <a:r>
              <a:rPr lang="it-IT" dirty="0"/>
              <a:t>il contributo richiesto, per ogni singolo progetto, non potrà essere inferiore a € 200.000, e non potrà superare € 2.500.000 </a:t>
            </a:r>
            <a:r>
              <a:rPr lang="it-IT" dirty="0">
                <a:solidFill>
                  <a:schemeClr val="tx1"/>
                </a:solidFill>
              </a:rPr>
              <a:t>(€ 3.500.000 per progetti che riguardano beni culturali vincolati e scuole danneggiate nei centri storici)</a:t>
            </a:r>
          </a:p>
          <a:p>
            <a:pPr algn="just"/>
            <a:r>
              <a:rPr lang="it-IT" dirty="0"/>
              <a:t>possono essere attivati cofinanziamenti da parte dei partner privati in relazione al costo totale del progetto</a:t>
            </a:r>
          </a:p>
          <a:p>
            <a:pPr algn="just"/>
            <a:endParaRPr lang="it-IT" dirty="0"/>
          </a:p>
          <a:p>
            <a:pPr marL="342900" indent="-342900" algn="just">
              <a:buFont typeface="+mj-lt"/>
              <a:buAutoNum type="arabicPeriod"/>
            </a:pPr>
            <a:endParaRPr lang="it-IT" dirty="0"/>
          </a:p>
          <a:p>
            <a:pPr marL="542925" lvl="2" indent="0" algn="just">
              <a:buNone/>
            </a:pPr>
            <a:endParaRPr lang="it-IT" sz="8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CCD020-965D-BEEF-D6F8-DE5936385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it-IT" noProof="0" smtClean="0"/>
              <a:pPr rtl="0"/>
              <a:t>22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20BDD6-4B2F-CC55-346A-C64998EC28D0}"/>
              </a:ext>
            </a:extLst>
          </p:cNvPr>
          <p:cNvSpPr txBox="1"/>
          <p:nvPr/>
        </p:nvSpPr>
        <p:spPr>
          <a:xfrm>
            <a:off x="426000" y="1362224"/>
            <a:ext cx="11544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L’iniziativa ammessa a contributo deve essere conclusa e rendicontata entro 36 mesi dalla data di concessione; </a:t>
            </a:r>
          </a:p>
          <a:p>
            <a:r>
              <a:rPr lang="it-IT" dirty="0"/>
              <a:t>può essere richiesta una proroga su motivata richiesta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FDF4EC-D5BD-9950-B920-71D870793DD4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F78FAD6C-ACAC-3532-ED1C-BF0AE14FC0C4}"/>
              </a:ext>
            </a:extLst>
          </p:cNvPr>
          <p:cNvSpPr txBox="1">
            <a:spLocks/>
          </p:cNvSpPr>
          <p:nvPr/>
        </p:nvSpPr>
        <p:spPr>
          <a:xfrm>
            <a:off x="6198253" y="2331392"/>
            <a:ext cx="5472000" cy="40898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il contributo può arrivare a coprire il 100% dell’agevolazione richiesta, al netto dell’eventuale apporto privato</a:t>
            </a:r>
          </a:p>
          <a:p>
            <a:pPr algn="just"/>
            <a:r>
              <a:rPr lang="it-IT" dirty="0"/>
              <a:t>i beneficiari devono garantire in ogni caso il carico delle spese eventualmente non ammesse e dei costi di funzionamento e di gestione, in aderenza con le previsioni economico-finanziarie elaborate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400" dirty="0"/>
          </a:p>
          <a:p>
            <a:pPr marL="542925" lvl="2" indent="0" algn="just">
              <a:buFont typeface="Arial" panose="020B0604020202020204" pitchFamily="34" charset="0"/>
              <a:buNone/>
            </a:pP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03263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183BC1DD-FC8F-4036-B43A-743B2FF4F0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434" y="0"/>
            <a:ext cx="11317566" cy="6365363"/>
          </a:xfrm>
        </p:spPr>
      </p:pic>
      <p:sp>
        <p:nvSpPr>
          <p:cNvPr id="31" name="Rettangolo 30" title="Sfondo semitrasparente scuro">
            <a:extLst>
              <a:ext uri="{FF2B5EF4-FFF2-40B4-BE49-F238E27FC236}">
                <a16:creationId xmlns:a16="http://schemas.microsoft.com/office/drawing/2014/main" id="{F6A60A77-3CD9-2340-9CBF-AB127828C253}"/>
              </a:ext>
            </a:extLst>
          </p:cNvPr>
          <p:cNvSpPr/>
          <p:nvPr/>
        </p:nvSpPr>
        <p:spPr>
          <a:xfrm>
            <a:off x="4320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Rettangolo 29" title="Sfondo semitrasparente chiaro">
            <a:extLst>
              <a:ext uri="{FF2B5EF4-FFF2-40B4-BE49-F238E27FC236}">
                <a16:creationId xmlns:a16="http://schemas.microsoft.com/office/drawing/2014/main" id="{2AFED906-603E-4575-A8EB-18849F6201A6}"/>
              </a:ext>
            </a:extLst>
          </p:cNvPr>
          <p:cNvSpPr/>
          <p:nvPr/>
        </p:nvSpPr>
        <p:spPr>
          <a:xfrm>
            <a:off x="-12001" y="0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it-IT" sz="3600" dirty="0"/>
              <a:t>Scheda Progetto B.2.3.</a:t>
            </a:r>
          </a:p>
        </p:txBody>
      </p:sp>
      <p:cxnSp>
        <p:nvCxnSpPr>
          <p:cNvPr id="15" name="Connettore diritto 14" title="Linea di divisione">
            <a:extLst>
              <a:ext uri="{FF2B5EF4-FFF2-40B4-BE49-F238E27FC236}">
                <a16:creationId xmlns:a16="http://schemas.microsoft.com/office/drawing/2014/main" id="{642D433C-2521-498F-AEB8-751A77CDE32F}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 rtlCol="0"/>
          <a:lstStyle/>
          <a:p>
            <a:pPr rtl="0"/>
            <a:r>
              <a:rPr lang="it-IT" dirty="0"/>
              <a:t>Interventi per l’inclusione e innovazione sociale ed il rilancio abitativo, rivolti ad imprese sociali, terzo settore e cooperative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23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005CCB4-6A1D-67D2-3FC6-1EBAC03FF666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671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96139"/>
            <a:ext cx="4416225" cy="5921682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Descrizione misura</a:t>
            </a:r>
          </a:p>
          <a:p>
            <a:pPr algn="just"/>
            <a:r>
              <a:rPr lang="it-IT" sz="1600" dirty="0"/>
              <a:t>Gli incentivi sono destinati alle imprese private, ai partenariati pubblico-privati, alle organizzazioni del terzo settore e alle agenzie di orientamento/accompagnamento al lavoro, riguardanti il turismo, la filiera ricreativo/culturale, le attività sportivo/ricreative e l’inclusione sociale, che hanno la sede legale e/o operativa nei comuni (o intendono costituirla) compresi nelle aree-sisma e aree-cratere 2009 e 2016 </a:t>
            </a:r>
          </a:p>
          <a:p>
            <a:pPr algn="just"/>
            <a:r>
              <a:rPr lang="it-IT" sz="1600" dirty="0"/>
              <a:t>L’intervento è finalizzato a sostenere la nascita, il consolidamento e la crescita di imprese sociali, cooperative di comunità ed enti del terzo settore, operanti per il perseguimento di finalità di utilità sociale e di interesse generale, al fine di rilanciare sul piano socio-economico i territori dell’Appennino centrale colpiti dai sismi del 2006 e 2016</a:t>
            </a:r>
          </a:p>
          <a:p>
            <a:pPr algn="just"/>
            <a:r>
              <a:rPr lang="it-IT" sz="1600" dirty="0"/>
              <a:t>Gestore UNIONCAMERE</a:t>
            </a:r>
          </a:p>
        </p:txBody>
      </p:sp>
      <p:pic>
        <p:nvPicPr>
          <p:cNvPr id="11" name="Segnaposto immagine 7">
            <a:extLst>
              <a:ext uri="{FF2B5EF4-FFF2-40B4-BE49-F238E27FC236}">
                <a16:creationId xmlns:a16="http://schemas.microsoft.com/office/drawing/2014/main" id="{7FB89A62-CAB5-4BD1-B89F-0A0F3809B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050" y="851340"/>
            <a:ext cx="6406950" cy="2776655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it-IT" sz="3200" dirty="0"/>
              <a:t>Scheda Progetto B.2.3.</a:t>
            </a:r>
          </a:p>
        </p:txBody>
      </p:sp>
      <p:cxnSp>
        <p:nvCxnSpPr>
          <p:cNvPr id="45" name="Connettore diritto 44" title="Linea di divisione">
            <a:extLst>
              <a:ext uri="{FF2B5EF4-FFF2-40B4-BE49-F238E27FC236}">
                <a16:creationId xmlns:a16="http://schemas.microsoft.com/office/drawing/2014/main" id="{68893E2F-227D-4472-B59F-3DEBF46C0EDC}"/>
              </a:ext>
            </a:extLst>
          </p:cNvPr>
          <p:cNvCxnSpPr>
            <a:cxnSpLocks/>
          </p:cNvCxnSpPr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AEF3E39-2332-4C12-9142-1DB674D9F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24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88DEA0-E54D-9610-E174-E165CACBD4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Interventi per l’inclusione e innovazione sociale ed il rilancio abitativo, rivolti ad imprese sociali, terzo settore e cooperative</a:t>
            </a:r>
          </a:p>
        </p:txBody>
      </p:sp>
    </p:spTree>
    <p:extLst>
      <p:ext uri="{BB962C8B-B14F-4D97-AF65-F5344CB8AC3E}">
        <p14:creationId xmlns:p14="http://schemas.microsoft.com/office/powerpoint/2010/main" val="1951549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DF80E271-E84B-449B-9CF0-F34E075335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050" y="1"/>
            <a:ext cx="4665335" cy="4599566"/>
          </a:xfr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r>
              <a:rPr lang="it-IT" sz="3200" dirty="0"/>
              <a:t>Scheda Progetto B.2.3.</a:t>
            </a:r>
          </a:p>
        </p:txBody>
      </p:sp>
      <p:cxnSp>
        <p:nvCxnSpPr>
          <p:cNvPr id="12" name="Connettore diritto 11" title="Linea di divisione">
            <a:extLst>
              <a:ext uri="{FF2B5EF4-FFF2-40B4-BE49-F238E27FC236}">
                <a16:creationId xmlns:a16="http://schemas.microsoft.com/office/drawing/2014/main" id="{3E48293B-B086-4048-863C-47E7C47880A1}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657850"/>
            <a:ext cx="4974545" cy="869073"/>
          </a:xfrm>
        </p:spPr>
        <p:txBody>
          <a:bodyPr rtlCol="0"/>
          <a:lstStyle/>
          <a:p>
            <a:r>
              <a:rPr lang="it-IT" dirty="0"/>
              <a:t>Interventi per l’inclusione e innovazione sociale ed il rilancio abitativo, rivolti ad imprese sociali, terzo settore e cooperative</a:t>
            </a:r>
          </a:p>
        </p:txBody>
      </p:sp>
      <p:sp>
        <p:nvSpPr>
          <p:cNvPr id="16" name="Rettangolo 15" title="Sfondo dell'icona">
            <a:extLst>
              <a:ext uri="{FF2B5EF4-FFF2-40B4-BE49-F238E27FC236}">
                <a16:creationId xmlns:a16="http://schemas.microsoft.com/office/drawing/2014/main" id="{05860339-31F7-4884-957E-5C40F818EBB8}"/>
              </a:ext>
            </a:extLst>
          </p:cNvPr>
          <p:cNvSpPr/>
          <p:nvPr/>
        </p:nvSpPr>
        <p:spPr>
          <a:xfrm>
            <a:off x="7210428" y="13630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25" name="Elemento grafico 24" descr="Lingotti d'oro" title="Icona segnaposto">
            <a:extLst>
              <a:ext uri="{FF2B5EF4-FFF2-40B4-BE49-F238E27FC236}">
                <a16:creationId xmlns:a16="http://schemas.microsoft.com/office/drawing/2014/main" id="{7CF8B318-D925-4AA4-A626-B915F8B960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9562" y="435439"/>
            <a:ext cx="516155" cy="51615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4360" y="1369861"/>
            <a:ext cx="1800000" cy="360000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Beneficiari 1/2</a:t>
            </a:r>
          </a:p>
        </p:txBody>
      </p:sp>
      <p:cxnSp>
        <p:nvCxnSpPr>
          <p:cNvPr id="18" name="Connettore diritto 17" title="Linea di divisione">
            <a:extLst>
              <a:ext uri="{FF2B5EF4-FFF2-40B4-BE49-F238E27FC236}">
                <a16:creationId xmlns:a16="http://schemas.microsoft.com/office/drawing/2014/main" id="{45C26E9A-3991-49A2-8D63-94C577E8A0AC}"/>
              </a:ext>
            </a:extLst>
          </p:cNvPr>
          <p:cNvCxnSpPr>
            <a:cxnSpLocks/>
          </p:cNvCxnSpPr>
          <p:nvPr/>
        </p:nvCxnSpPr>
        <p:spPr>
          <a:xfrm>
            <a:off x="7020360" y="1698928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94360" y="1858680"/>
            <a:ext cx="1904677" cy="4796029"/>
          </a:xfrm>
        </p:spPr>
        <p:txBody>
          <a:bodyPr rtlCol="0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it-IT" sz="1300" dirty="0"/>
              <a:t>Enti del terzo settore </a:t>
            </a:r>
            <a:r>
              <a:rPr lang="it-IT" sz="1000" dirty="0"/>
              <a:t>(organizzazioni di volontariato, associazioni di promozione sociale, enti filantropici, imprese sociali, cooperative sociali, reti associative, associazioni riconosciute aventi personalità giuridica, fondazioni e altri enti privati svolgenti attività di pubblico interesse)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it-IT" sz="1300" dirty="0"/>
              <a:t>Start-up innovative a vocazione sociale </a:t>
            </a:r>
            <a:r>
              <a:rPr lang="it-IT" sz="1000" dirty="0"/>
              <a:t>(anche costituite in forma cooperativa)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it-IT" sz="1300" dirty="0"/>
              <a:t>Enti non commerciali e ONLUS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it-IT" sz="1300" dirty="0"/>
              <a:t>Enti iscritti ai registri ADV/APS </a:t>
            </a:r>
            <a:r>
              <a:rPr lang="it-IT" sz="1000" dirty="0"/>
              <a:t>(anche sotto forma di reti associative)</a:t>
            </a:r>
          </a:p>
          <a:p>
            <a:pPr algn="l" rtl="0"/>
            <a:endParaRPr lang="it-IT" dirty="0"/>
          </a:p>
        </p:txBody>
      </p:sp>
      <p:sp>
        <p:nvSpPr>
          <p:cNvPr id="15" name="Rettangolo 14" title="Sfondo dell'icona">
            <a:extLst>
              <a:ext uri="{FF2B5EF4-FFF2-40B4-BE49-F238E27FC236}">
                <a16:creationId xmlns:a16="http://schemas.microsoft.com/office/drawing/2014/main" id="{056960D0-0A22-4E28-82F3-B9AA805E96A4}"/>
              </a:ext>
            </a:extLst>
          </p:cNvPr>
          <p:cNvSpPr/>
          <p:nvPr/>
        </p:nvSpPr>
        <p:spPr>
          <a:xfrm>
            <a:off x="9670825" y="13630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54757" y="1369861"/>
            <a:ext cx="1800000" cy="360000"/>
          </a:xfrm>
        </p:spPr>
        <p:txBody>
          <a:bodyPr rtlCol="0"/>
          <a:lstStyle/>
          <a:p>
            <a:r>
              <a:rPr lang="it-IT" dirty="0"/>
              <a:t>Beneficiari 2/2</a:t>
            </a:r>
          </a:p>
          <a:p>
            <a:pPr rtl="0"/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Connettore diritto 18" title="Linea di divisione">
            <a:extLst>
              <a:ext uri="{FF2B5EF4-FFF2-40B4-BE49-F238E27FC236}">
                <a16:creationId xmlns:a16="http://schemas.microsoft.com/office/drawing/2014/main" id="{4EAA895A-8A04-4C68-83A5-3E4F5209FB7E}"/>
              </a:ext>
            </a:extLst>
          </p:cNvPr>
          <p:cNvCxnSpPr>
            <a:cxnSpLocks/>
          </p:cNvCxnSpPr>
          <p:nvPr/>
        </p:nvCxnSpPr>
        <p:spPr>
          <a:xfrm>
            <a:off x="9480757" y="1698928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54757" y="1848995"/>
            <a:ext cx="1904676" cy="4599566"/>
          </a:xfrm>
        </p:spPr>
        <p:txBody>
          <a:bodyPr rtlCol="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300" dirty="0"/>
              <a:t>Agenzie per il lavoro e enti formativi</a:t>
            </a:r>
            <a:r>
              <a:rPr lang="it-IT" dirty="0"/>
              <a:t> </a:t>
            </a:r>
            <a:r>
              <a:rPr lang="it-IT" sz="1000" dirty="0"/>
              <a:t>(orientamento e accompagnamento) </a:t>
            </a:r>
            <a:r>
              <a:rPr lang="it-IT" sz="1300" dirty="0"/>
              <a:t>autorizzati/ accreditati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300" dirty="0"/>
              <a:t>Imprese sociali che svolgono attività agricole finalizzate all’inclusione sociale</a:t>
            </a:r>
            <a:r>
              <a:rPr lang="it-IT" dirty="0"/>
              <a:t> </a:t>
            </a:r>
            <a:r>
              <a:rPr lang="it-IT" sz="1000" dirty="0"/>
              <a:t>(es. fattorie sociali)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300" dirty="0"/>
              <a:t>Enti religiosi civilmente riconosciuti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300" dirty="0"/>
              <a:t>Enti iscritti all’Albo del servizio civile universale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3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26" name="Elemento grafico 25" descr="Lingotti d'oro" title="Icona segnaposto">
            <a:extLst>
              <a:ext uri="{FF2B5EF4-FFF2-40B4-BE49-F238E27FC236}">
                <a16:creationId xmlns:a16="http://schemas.microsoft.com/office/drawing/2014/main" id="{94B74C85-5843-90AE-5BF2-46F71CD2F7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9958" y="435439"/>
            <a:ext cx="516155" cy="516155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0D89F2A-D674-CD8B-7F67-A311670589AA}"/>
              </a:ext>
            </a:extLst>
          </p:cNvPr>
          <p:cNvSpPr txBox="1"/>
          <p:nvPr/>
        </p:nvSpPr>
        <p:spPr>
          <a:xfrm>
            <a:off x="10357117" y="6417231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0" name="Segnaposto numero diapositiva 3">
            <a:extLst>
              <a:ext uri="{FF2B5EF4-FFF2-40B4-BE49-F238E27FC236}">
                <a16:creationId xmlns:a16="http://schemas.microsoft.com/office/drawing/2014/main" id="{CE15E313-DDE7-53EE-C7A9-A2627889A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4427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DF80E271-E84B-449B-9CF0-F34E075335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00" y="383566"/>
            <a:ext cx="5472000" cy="3633408"/>
          </a:xfr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r>
              <a:rPr lang="it-IT" sz="3200" dirty="0"/>
              <a:t>Scheda Progetto B.2.3.</a:t>
            </a:r>
          </a:p>
        </p:txBody>
      </p:sp>
      <p:cxnSp>
        <p:nvCxnSpPr>
          <p:cNvPr id="12" name="Connettore diritto 11" title="Linea di divisione">
            <a:extLst>
              <a:ext uri="{FF2B5EF4-FFF2-40B4-BE49-F238E27FC236}">
                <a16:creationId xmlns:a16="http://schemas.microsoft.com/office/drawing/2014/main" id="{3E48293B-B086-4048-863C-47E7C47880A1}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657850"/>
            <a:ext cx="4974545" cy="869073"/>
          </a:xfrm>
        </p:spPr>
        <p:txBody>
          <a:bodyPr rtlCol="0"/>
          <a:lstStyle/>
          <a:p>
            <a:r>
              <a:rPr lang="it-IT" dirty="0"/>
              <a:t>Interventi per l’inclusione e innovazione sociale ed il rilancio abitativo, rivolti ad imprese sociali, terzo settore e cooperative</a:t>
            </a:r>
          </a:p>
        </p:txBody>
      </p:sp>
      <p:sp>
        <p:nvSpPr>
          <p:cNvPr id="16" name="Rettangolo 15" title="Sfondo dell'icona">
            <a:extLst>
              <a:ext uri="{FF2B5EF4-FFF2-40B4-BE49-F238E27FC236}">
                <a16:creationId xmlns:a16="http://schemas.microsoft.com/office/drawing/2014/main" id="{05860339-31F7-4884-957E-5C40F818EBB8}"/>
              </a:ext>
            </a:extLst>
          </p:cNvPr>
          <p:cNvSpPr/>
          <p:nvPr/>
        </p:nvSpPr>
        <p:spPr>
          <a:xfrm>
            <a:off x="7210428" y="13630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4360" y="1369861"/>
            <a:ext cx="1800000" cy="360000"/>
          </a:xfrm>
        </p:spPr>
        <p:txBody>
          <a:bodyPr rtlCol="0"/>
          <a:lstStyle/>
          <a:p>
            <a:r>
              <a:rPr lang="it-IT" dirty="0"/>
              <a:t>Erogazione</a:t>
            </a:r>
          </a:p>
        </p:txBody>
      </p:sp>
      <p:cxnSp>
        <p:nvCxnSpPr>
          <p:cNvPr id="18" name="Connettore diritto 17" title="Linea di divisione">
            <a:extLst>
              <a:ext uri="{FF2B5EF4-FFF2-40B4-BE49-F238E27FC236}">
                <a16:creationId xmlns:a16="http://schemas.microsoft.com/office/drawing/2014/main" id="{45C26E9A-3991-49A2-8D63-94C577E8A0AC}"/>
              </a:ext>
            </a:extLst>
          </p:cNvPr>
          <p:cNvCxnSpPr>
            <a:cxnSpLocks/>
          </p:cNvCxnSpPr>
          <p:nvPr/>
        </p:nvCxnSpPr>
        <p:spPr>
          <a:xfrm>
            <a:off x="7020360" y="1698928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94360" y="1848994"/>
            <a:ext cx="1855154" cy="4796029"/>
          </a:xfrm>
        </p:spPr>
        <p:txBody>
          <a:bodyPr rtlCol="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300" dirty="0"/>
              <a:t>Concessione di agevolazioni a fondo perduto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300" dirty="0"/>
              <a:t>Erogazioni a stato di avanzamento lavori </a:t>
            </a:r>
            <a:r>
              <a:rPr lang="it-IT" sz="1000" dirty="0"/>
              <a:t>(almeno 20% per volta), </a:t>
            </a:r>
            <a:r>
              <a:rPr lang="it-IT" sz="1300" dirty="0"/>
              <a:t>a fronte della presentazione dei titoli di spesa, con possibilità di anticipazione della prima quota a fronte di fidejussione</a:t>
            </a:r>
            <a:r>
              <a:rPr lang="it-IT" dirty="0"/>
              <a:t> </a:t>
            </a:r>
            <a:r>
              <a:rPr lang="it-IT" sz="1050" dirty="0"/>
              <a:t>(non superiore al 40%)</a:t>
            </a:r>
            <a:endParaRPr lang="it-IT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300" dirty="0"/>
              <a:t>Monitoraggio e verifica di congruità delle spese effettivamente sostenute</a:t>
            </a:r>
          </a:p>
          <a:p>
            <a:pPr algn="l" rtl="0"/>
            <a:endParaRPr lang="it-IT" dirty="0"/>
          </a:p>
        </p:txBody>
      </p:sp>
      <p:sp>
        <p:nvSpPr>
          <p:cNvPr id="15" name="Rettangolo 14" title="Sfondo dell'icona">
            <a:extLst>
              <a:ext uri="{FF2B5EF4-FFF2-40B4-BE49-F238E27FC236}">
                <a16:creationId xmlns:a16="http://schemas.microsoft.com/office/drawing/2014/main" id="{056960D0-0A22-4E28-82F3-B9AA805E96A4}"/>
              </a:ext>
            </a:extLst>
          </p:cNvPr>
          <p:cNvSpPr/>
          <p:nvPr/>
        </p:nvSpPr>
        <p:spPr>
          <a:xfrm>
            <a:off x="9670825" y="13630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54757" y="1369861"/>
            <a:ext cx="1800000" cy="360000"/>
          </a:xfrm>
        </p:spPr>
        <p:txBody>
          <a:bodyPr rtlCol="0"/>
          <a:lstStyle/>
          <a:p>
            <a:r>
              <a:rPr lang="it-IT" dirty="0"/>
              <a:t>Dotazione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Connettore diritto 18" title="Linea di divisione">
            <a:extLst>
              <a:ext uri="{FF2B5EF4-FFF2-40B4-BE49-F238E27FC236}">
                <a16:creationId xmlns:a16="http://schemas.microsoft.com/office/drawing/2014/main" id="{4EAA895A-8A04-4C68-83A5-3E4F5209FB7E}"/>
              </a:ext>
            </a:extLst>
          </p:cNvPr>
          <p:cNvCxnSpPr>
            <a:cxnSpLocks/>
          </p:cNvCxnSpPr>
          <p:nvPr/>
        </p:nvCxnSpPr>
        <p:spPr>
          <a:xfrm>
            <a:off x="9480757" y="1698928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54757" y="1848995"/>
            <a:ext cx="1800000" cy="4599566"/>
          </a:xfrm>
        </p:spPr>
        <p:txBody>
          <a:bodyPr rtlCol="0"/>
          <a:lstStyle/>
          <a:p>
            <a:pPr marL="285750" lvl="0" indent="-285750" algn="l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Stanziamento fondi complessivi per    € 40.000.000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3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0D89F2A-D674-CD8B-7F67-A311670589AA}"/>
              </a:ext>
            </a:extLst>
          </p:cNvPr>
          <p:cNvSpPr txBox="1"/>
          <p:nvPr/>
        </p:nvSpPr>
        <p:spPr>
          <a:xfrm>
            <a:off x="10357117" y="6417231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0" name="Segnaposto numero diapositiva 3">
            <a:extLst>
              <a:ext uri="{FF2B5EF4-FFF2-40B4-BE49-F238E27FC236}">
                <a16:creationId xmlns:a16="http://schemas.microsoft.com/office/drawing/2014/main" id="{CE15E313-DDE7-53EE-C7A9-A2627889A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26</a:t>
            </a:fld>
            <a:endParaRPr lang="it-IT" dirty="0"/>
          </a:p>
        </p:txBody>
      </p:sp>
      <p:pic>
        <p:nvPicPr>
          <p:cNvPr id="20" name="Elemento grafico 19" descr="Matita" title="Icona segnaposto">
            <a:extLst>
              <a:ext uri="{FF2B5EF4-FFF2-40B4-BE49-F238E27FC236}">
                <a16:creationId xmlns:a16="http://schemas.microsoft.com/office/drawing/2014/main" id="{C9DCE8E9-A6C3-ADB7-F2BB-A2A1A18BFB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9335" y="491961"/>
            <a:ext cx="516155" cy="516155"/>
          </a:xfrm>
          <a:prstGeom prst="rect">
            <a:avLst/>
          </a:prstGeom>
        </p:spPr>
      </p:pic>
      <p:pic>
        <p:nvPicPr>
          <p:cNvPr id="21" name="Elemento grafico 20" descr="Monete" title="Icona segnaposto">
            <a:extLst>
              <a:ext uri="{FF2B5EF4-FFF2-40B4-BE49-F238E27FC236}">
                <a16:creationId xmlns:a16="http://schemas.microsoft.com/office/drawing/2014/main" id="{1B071803-1D6C-03E2-8D6C-1136A80F81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6679" y="491960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34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00" y="200773"/>
            <a:ext cx="11522348" cy="787490"/>
          </a:xfrm>
        </p:spPr>
        <p:txBody>
          <a:bodyPr rtlCol="0"/>
          <a:lstStyle/>
          <a:p>
            <a:r>
              <a:rPr lang="it-IT" dirty="0"/>
              <a:t>Obiettivi dei progetti finanziabili - Scheda Progetto B.2.3.</a:t>
            </a:r>
            <a:endParaRPr lang="it-IT" b="1" dirty="0"/>
          </a:p>
        </p:txBody>
      </p:sp>
      <p:pic>
        <p:nvPicPr>
          <p:cNvPr id="17" name="Segnaposto immagine 16">
            <a:extLst>
              <a:ext uri="{FF2B5EF4-FFF2-40B4-BE49-F238E27FC236}">
                <a16:creationId xmlns:a16="http://schemas.microsoft.com/office/drawing/2014/main" id="{6449BBFB-CA06-403B-A774-11459956BDA0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00" y="1262966"/>
            <a:ext cx="1979613" cy="1979613"/>
          </a:xfrm>
        </p:spPr>
      </p:pic>
      <p:cxnSp>
        <p:nvCxnSpPr>
          <p:cNvPr id="20" name="Connettore diritto 19" title="Linea di divisione">
            <a:extLst>
              <a:ext uri="{FF2B5EF4-FFF2-40B4-BE49-F238E27FC236}">
                <a16:creationId xmlns:a16="http://schemas.microsoft.com/office/drawing/2014/main" id="{B674B9A6-D55C-478C-8D92-D0BFBCD7B598}"/>
              </a:ext>
            </a:extLst>
          </p:cNvPr>
          <p:cNvCxnSpPr>
            <a:cxnSpLocks/>
          </p:cNvCxnSpPr>
          <p:nvPr/>
        </p:nvCxnSpPr>
        <p:spPr>
          <a:xfrm>
            <a:off x="599813" y="3517283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E675343-79F8-46AA-B56E-932984AB7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199" y="3638880"/>
            <a:ext cx="2073497" cy="2635789"/>
          </a:xfrm>
        </p:spPr>
        <p:txBody>
          <a:bodyPr rtlCol="0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it-IT" dirty="0"/>
              <a:t>Servizi alla comunità e alla persona </a:t>
            </a:r>
            <a:r>
              <a:rPr lang="it-IT" sz="1000" dirty="0"/>
              <a:t>(prossimità per l’infanzia, persone con fragilità, anziani, servizi socio-sanitari, servizi destinati a favorire la residenzialità in contesti con alta percentuale di popolazione anziana e a rischio spopolamento, inclusione sociale di persone vulnerabili e disabili, trasporto a chiamata per utenti fragili, co-housing, welfare comunitario)</a:t>
            </a:r>
          </a:p>
        </p:txBody>
      </p:sp>
      <p:pic>
        <p:nvPicPr>
          <p:cNvPr id="39" name="Segnaposto immagine 38" descr="Donna che guarda perplessa uno schermo">
            <a:extLst>
              <a:ext uri="{FF2B5EF4-FFF2-40B4-BE49-F238E27FC236}">
                <a16:creationId xmlns:a16="http://schemas.microsoft.com/office/drawing/2014/main" id="{0DDAC36A-574D-4761-9BCF-874D3C265750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050" y="1262173"/>
            <a:ext cx="1979613" cy="1981200"/>
          </a:xfrm>
        </p:spPr>
      </p:pic>
      <p:cxnSp>
        <p:nvCxnSpPr>
          <p:cNvPr id="21" name="Connettore diritto 20" title="Linea di divisione">
            <a:extLst>
              <a:ext uri="{FF2B5EF4-FFF2-40B4-BE49-F238E27FC236}">
                <a16:creationId xmlns:a16="http://schemas.microsoft.com/office/drawing/2014/main" id="{5A0322F4-E79A-4E4D-98CA-2DC1692F90C3}"/>
              </a:ext>
            </a:extLst>
          </p:cNvPr>
          <p:cNvCxnSpPr>
            <a:cxnSpLocks/>
          </p:cNvCxnSpPr>
          <p:nvPr/>
        </p:nvCxnSpPr>
        <p:spPr>
          <a:xfrm>
            <a:off x="2850250" y="3517283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26975" y="3639210"/>
            <a:ext cx="2384474" cy="2394047"/>
          </a:xfrm>
        </p:spPr>
        <p:txBody>
          <a:bodyPr rtlCol="0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it-IT" dirty="0"/>
              <a:t>Servizi per l’orientamento, l’occupabilità e l’inserimento lavorativo </a:t>
            </a:r>
            <a:r>
              <a:rPr lang="it-IT" sz="1000" dirty="0"/>
              <a:t>(donne, giovani, persone fragili e/o background migratorio, disoccupati, fasce deboli del mercato di lavoro, servizi volti a conciliare vita-lavoro)</a:t>
            </a:r>
          </a:p>
        </p:txBody>
      </p:sp>
      <p:pic>
        <p:nvPicPr>
          <p:cNvPr id="43" name="Segnaposto immagine 42">
            <a:extLst>
              <a:ext uri="{FF2B5EF4-FFF2-40B4-BE49-F238E27FC236}">
                <a16:creationId xmlns:a16="http://schemas.microsoft.com/office/drawing/2014/main" id="{3A7E12C8-81B9-4B69-8557-9B66C1AD125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487" y="1262172"/>
            <a:ext cx="1979613" cy="1979607"/>
          </a:xfrm>
        </p:spPr>
      </p:pic>
      <p:cxnSp>
        <p:nvCxnSpPr>
          <p:cNvPr id="22" name="Connettore diritto 21" title="Linea di divisione">
            <a:extLst>
              <a:ext uri="{FF2B5EF4-FFF2-40B4-BE49-F238E27FC236}">
                <a16:creationId xmlns:a16="http://schemas.microsoft.com/office/drawing/2014/main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5190300" y="3517283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00300" y="3638880"/>
            <a:ext cx="2162348" cy="2726481"/>
          </a:xfrm>
        </p:spPr>
        <p:txBody>
          <a:bodyPr rtlCol="0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it-IT" sz="1300" dirty="0"/>
              <a:t>Servizi di manutenzione, salvaguardia, recupero e valorizzazione </a:t>
            </a:r>
            <a:r>
              <a:rPr lang="it-IT" sz="1000" dirty="0"/>
              <a:t>(ambiente, territorio, beni storico-culturali)</a:t>
            </a:r>
            <a:r>
              <a:rPr lang="it-IT" sz="1300" dirty="0"/>
              <a:t>,</a:t>
            </a:r>
            <a:r>
              <a:rPr lang="it-IT" sz="1000" dirty="0"/>
              <a:t> </a:t>
            </a:r>
            <a:r>
              <a:rPr lang="it-IT" sz="1300" dirty="0"/>
              <a:t>servizi sportivi e aggregativi</a:t>
            </a:r>
            <a:r>
              <a:rPr lang="it-IT" sz="1000" dirty="0"/>
              <a:t> (utilizzo di piccoli impianti sportivi e di aggregazione esistenti di proprietà pubblica)</a:t>
            </a:r>
            <a:r>
              <a:rPr lang="it-IT" dirty="0"/>
              <a:t>, </a:t>
            </a:r>
            <a:r>
              <a:rPr lang="it-IT" sz="1300" dirty="0"/>
              <a:t>recupero e valorizzazione civica e socio-imprenditoriale </a:t>
            </a:r>
            <a:r>
              <a:rPr lang="it-IT" sz="1000" dirty="0"/>
              <a:t>(beni pubblici, strutture/spazi dismessi, anche attraverso la gestione condivisa di spazi) </a:t>
            </a:r>
          </a:p>
        </p:txBody>
      </p:sp>
      <p:pic>
        <p:nvPicPr>
          <p:cNvPr id="71" name="Segnaposto immagine 70">
            <a:extLst>
              <a:ext uri="{FF2B5EF4-FFF2-40B4-BE49-F238E27FC236}">
                <a16:creationId xmlns:a16="http://schemas.microsoft.com/office/drawing/2014/main" id="{C698E7AD-8D61-4952-9F38-6E6313EE4B05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150" y="1262966"/>
            <a:ext cx="1979613" cy="1979613"/>
          </a:xfrm>
        </p:spPr>
      </p:pic>
      <p:cxnSp>
        <p:nvCxnSpPr>
          <p:cNvPr id="23" name="Connettore diritto 22" title="Linea di divisione">
            <a:extLst>
              <a:ext uri="{FF2B5EF4-FFF2-40B4-BE49-F238E27FC236}">
                <a16:creationId xmlns:a16="http://schemas.microsoft.com/office/drawing/2014/main" id="{8C3BE7D2-4C35-4BA9-9A98-1A6E17A84A71}"/>
              </a:ext>
            </a:extLst>
          </p:cNvPr>
          <p:cNvCxnSpPr>
            <a:cxnSpLocks/>
          </p:cNvCxnSpPr>
          <p:nvPr/>
        </p:nvCxnSpPr>
        <p:spPr>
          <a:xfrm>
            <a:off x="7530350" y="3517283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79E7FC2-4098-49F6-8F55-7D42A85A40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40350" y="3638880"/>
            <a:ext cx="2124676" cy="2394031"/>
          </a:xfrm>
        </p:spPr>
        <p:txBody>
          <a:bodyPr rtlCol="0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it-IT" dirty="0"/>
              <a:t>Creazione/allestimento di spazi per smart/coworking, promozione di iniziative di contrasto alla povertà educativa</a:t>
            </a:r>
          </a:p>
        </p:txBody>
      </p:sp>
      <p:pic>
        <p:nvPicPr>
          <p:cNvPr id="63" name="Segnaposto immagine 62" descr="Tablet con screenshot di analisi">
            <a:extLst>
              <a:ext uri="{FF2B5EF4-FFF2-40B4-BE49-F238E27FC236}">
                <a16:creationId xmlns:a16="http://schemas.microsoft.com/office/drawing/2014/main" id="{DA70A5B7-C485-42A2-BB9D-2180002A6220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80787" y="1262173"/>
            <a:ext cx="1979613" cy="1981200"/>
          </a:xfrm>
        </p:spPr>
      </p:pic>
      <p:cxnSp>
        <p:nvCxnSpPr>
          <p:cNvPr id="24" name="Connettore diritto 23" title="Linea di divisione">
            <a:extLst>
              <a:ext uri="{FF2B5EF4-FFF2-40B4-BE49-F238E27FC236}">
                <a16:creationId xmlns:a16="http://schemas.microsoft.com/office/drawing/2014/main" id="{75979D46-D664-4267-B673-E6B048C084A4}"/>
              </a:ext>
            </a:extLst>
          </p:cNvPr>
          <p:cNvCxnSpPr>
            <a:cxnSpLocks/>
          </p:cNvCxnSpPr>
          <p:nvPr/>
        </p:nvCxnSpPr>
        <p:spPr>
          <a:xfrm>
            <a:off x="9870400" y="3517283"/>
            <a:ext cx="18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11578AB-8F47-4648-B827-D4367249BD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780400" y="3638880"/>
            <a:ext cx="2162348" cy="2635779"/>
          </a:xfrm>
        </p:spPr>
        <p:txBody>
          <a:bodyPr rtlCol="0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it-IT" dirty="0"/>
              <a:t>Avvio/consolidamento di attività economiche di impatto sociale o ad alto valore aggiunto ambientale e sociale </a:t>
            </a:r>
            <a:r>
              <a:rPr lang="it-IT" sz="1000" dirty="0"/>
              <a:t>(particolare riferimento a quelle in grado di inserire al lavoro giovani, donne, persone svantaggiate, disabili, fasce deboli della popolazione)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27</a:t>
            </a:fld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262C52F-2AAE-9D63-F4EC-89E5C432E12D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5998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F218344-56B2-4D7E-A91A-A9A083F4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99843"/>
            <a:ext cx="11340000" cy="432000"/>
          </a:xfrm>
        </p:spPr>
        <p:txBody>
          <a:bodyPr rtlCol="0"/>
          <a:lstStyle/>
          <a:p>
            <a:r>
              <a:rPr lang="it-IT" dirty="0"/>
              <a:t>Progetti </a:t>
            </a:r>
            <a:r>
              <a:rPr lang="it-IT" dirty="0">
                <a:solidFill>
                  <a:schemeClr val="tx1"/>
                </a:solidFill>
              </a:rPr>
              <a:t>finanziabili</a:t>
            </a:r>
            <a:r>
              <a:rPr lang="it-IT" dirty="0"/>
              <a:t> </a:t>
            </a:r>
            <a:r>
              <a:rPr lang="it-IT" sz="2400" dirty="0"/>
              <a:t>(</a:t>
            </a:r>
            <a:r>
              <a:rPr lang="it-IT" sz="2400" dirty="0">
                <a:solidFill>
                  <a:schemeClr val="tx1"/>
                </a:solidFill>
              </a:rPr>
              <a:t>Nuovi progetti e attività in avviamento</a:t>
            </a:r>
            <a:r>
              <a:rPr lang="it-IT" sz="2400" dirty="0"/>
              <a:t>)</a:t>
            </a:r>
            <a:r>
              <a:rPr lang="it-IT" dirty="0"/>
              <a:t> - Scheda Progetto B.2.3.</a:t>
            </a:r>
          </a:p>
        </p:txBody>
      </p:sp>
      <p:sp>
        <p:nvSpPr>
          <p:cNvPr id="45" name="Rettangolo 44" title="Sfondo dell'icona">
            <a:extLst>
              <a:ext uri="{FF2B5EF4-FFF2-40B4-BE49-F238E27FC236}">
                <a16:creationId xmlns:a16="http://schemas.microsoft.com/office/drawing/2014/main" id="{E80DC6FE-D11C-4C20-A51D-98443F5F4672}"/>
              </a:ext>
            </a:extLst>
          </p:cNvPr>
          <p:cNvSpPr/>
          <p:nvPr/>
        </p:nvSpPr>
        <p:spPr>
          <a:xfrm>
            <a:off x="431800" y="1586709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47" name="Elemento grafico 46" descr="Bersaglio" title="Icona segnaposto">
            <a:extLst>
              <a:ext uri="{FF2B5EF4-FFF2-40B4-BE49-F238E27FC236}">
                <a16:creationId xmlns:a16="http://schemas.microsoft.com/office/drawing/2014/main" id="{7ADD6A28-A1C5-4090-8B87-55ECF7A207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611" y="1886520"/>
            <a:ext cx="514800" cy="514800"/>
          </a:xfrm>
          <a:prstGeom prst="rect">
            <a:avLst/>
          </a:prstGeom>
        </p:spPr>
      </p:pic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B353756-1A24-435F-9F00-9485171661F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46033" y="1586709"/>
            <a:ext cx="7808122" cy="431999"/>
          </a:xfrm>
        </p:spPr>
        <p:txBody>
          <a:bodyPr rtlCol="0"/>
          <a:lstStyle/>
          <a:p>
            <a:pPr rtl="0"/>
            <a:r>
              <a:rPr lang="it-IT" sz="2200" dirty="0"/>
              <a:t>Nuovi progetti o sviluppo di attività in avviamento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E3A3FBF-F2B1-44B8-A094-309A3BFDBA2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846033" y="2071205"/>
            <a:ext cx="9970100" cy="2828138"/>
          </a:xfrm>
        </p:spPr>
        <p:txBody>
          <a:bodyPr rtlCol="0"/>
          <a:lstStyle/>
          <a:p>
            <a:r>
              <a:rPr lang="it-IT" sz="1600" dirty="0"/>
              <a:t>Progetti presentati da società o altri soggetti già costituiti entro l’anno fiscale corrente</a:t>
            </a:r>
          </a:p>
          <a:p>
            <a:r>
              <a:rPr lang="it-IT" sz="1600" dirty="0"/>
              <a:t>Progetti ammissibili devono prevedere o la realizzazione di nuove iniziative imprenditoriali o lo sviluppo di attività in fase di avviamento, da parte di soggetti costituiti </a:t>
            </a:r>
            <a:r>
              <a:rPr lang="it-IT" sz="1600" b="1" dirty="0"/>
              <a:t>da non oltre 5 anni </a:t>
            </a:r>
            <a:r>
              <a:rPr lang="it-IT" sz="1000" dirty="0"/>
              <a:t>(nel caso di imprese non devono aver rilevato l’attività di altra impresa, non devono aver distribuito utili, non devono essere costituite a seguito di fusione – art. 22 GBER)</a:t>
            </a:r>
          </a:p>
          <a:p>
            <a:pPr rtl="0"/>
            <a:r>
              <a:rPr lang="it-IT" sz="1600" dirty="0"/>
              <a:t>Programma di spesa compreso tra € 100.000 e € 500.000</a:t>
            </a:r>
          </a:p>
          <a:p>
            <a:r>
              <a:rPr lang="it-IT" sz="1600" dirty="0"/>
              <a:t>Il progetto d’investimento deve avere una durata non superiore a 24 mesi, dalla data di sottoscrizione del provvedimento </a:t>
            </a:r>
            <a:r>
              <a:rPr lang="it-IT" sz="1000" dirty="0"/>
              <a:t>(può essere chiesta una proroga non superiore a 6 mesi)</a:t>
            </a:r>
          </a:p>
          <a:p>
            <a:r>
              <a:rPr lang="it-IT" sz="1600" dirty="0"/>
              <a:t>Devono essere avviati successivamente alla presentazione della domanda di agevolazione </a:t>
            </a:r>
          </a:p>
          <a:p>
            <a:endParaRPr lang="it-IT" sz="1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0099E5-DE93-4E9D-9158-ED2F595D3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28</a:t>
            </a:fld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8E40BA-4FAE-9E27-350A-CC9899E3225E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860A357-56D7-D35F-9C2D-E93F73D1FC9D}"/>
              </a:ext>
            </a:extLst>
          </p:cNvPr>
          <p:cNvSpPr txBox="1"/>
          <p:nvPr/>
        </p:nvSpPr>
        <p:spPr>
          <a:xfrm>
            <a:off x="420000" y="4899343"/>
            <a:ext cx="11917876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 sede di presentazione della domanda, le imprese in avviamento dovranno, al fine di dimostrare il rispetto dei requisiti, </a:t>
            </a:r>
          </a:p>
          <a:p>
            <a:r>
              <a:rPr lang="it-IT" sz="1600" dirty="0"/>
              <a:t>esibire i bilanci e rilasciare DSAN</a:t>
            </a:r>
          </a:p>
          <a:p>
            <a:endParaRPr lang="it-IT" sz="1600" dirty="0"/>
          </a:p>
          <a:p>
            <a:r>
              <a:rPr lang="it-IT" sz="1600" dirty="0"/>
              <a:t>Tutti i progetti d’investimento devono contribuire ai principi trasversali del PNRR e del PNC, rappresentati dall’obiettivo climatico, digitale, della parità di genere, della valorizzazione dei giovani, non arrecare un danno significativo all’ambiente </a:t>
            </a:r>
            <a:r>
              <a:rPr lang="it-IT" sz="1050" dirty="0"/>
              <a:t>(DNSH, «do no </a:t>
            </a:r>
            <a:r>
              <a:rPr lang="it-IT" sz="1050" dirty="0" err="1"/>
              <a:t>significant</a:t>
            </a:r>
            <a:r>
              <a:rPr lang="it-IT" sz="1050" dirty="0"/>
              <a:t> </a:t>
            </a:r>
            <a:r>
              <a:rPr lang="it-IT" sz="1050" dirty="0" err="1"/>
              <a:t>harm</a:t>
            </a:r>
            <a:r>
              <a:rPr lang="it-IT" sz="1050" dirty="0"/>
              <a:t>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2722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Spese ammissibili 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it-IT" sz="2400" dirty="0">
                <a:solidFill>
                  <a:prstClr val="black"/>
                </a:solidFill>
              </a:rPr>
              <a:t>Nuovi progetti e attività in avviamento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</a:t>
            </a:r>
            <a:r>
              <a:rPr lang="it-IT" dirty="0"/>
              <a:t>- Scheda Progetto B.2.3.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492887"/>
            <a:ext cx="5472000" cy="4154511"/>
          </a:xfrm>
        </p:spPr>
        <p:txBody>
          <a:bodyPr rtlCol="0"/>
          <a:lstStyle/>
          <a:p>
            <a:pPr algn="just" rtl="0"/>
            <a:r>
              <a:rPr lang="it-IT" sz="1600" dirty="0"/>
              <a:t>Suolo aziendale e sue sistemazioni </a:t>
            </a:r>
            <a:r>
              <a:rPr lang="it-IT" sz="1000" dirty="0"/>
              <a:t>(fino al 10% dell’investimento ammesso)</a:t>
            </a:r>
          </a:p>
          <a:p>
            <a:pPr algn="just" rtl="0"/>
            <a:r>
              <a:rPr lang="it-IT" sz="1600" dirty="0"/>
              <a:t>Fabbricati, opere edili/murarie, comprese le ristrutturazioni </a:t>
            </a:r>
            <a:r>
              <a:rPr lang="it-IT" sz="1000" dirty="0"/>
              <a:t>(fino al 50%)</a:t>
            </a:r>
          </a:p>
          <a:p>
            <a:pPr algn="just" rtl="0"/>
            <a:r>
              <a:rPr lang="it-IT" sz="1600" dirty="0"/>
              <a:t>Impianti, macchinari, attrezzature, arredi, mezzi di trasporto</a:t>
            </a:r>
          </a:p>
          <a:p>
            <a:pPr algn="just" rtl="0"/>
            <a:r>
              <a:rPr lang="it-IT" sz="1600" dirty="0"/>
              <a:t>Programmi informatici, big data e altri contenuti digitali ammortizzabili</a:t>
            </a:r>
          </a:p>
          <a:p>
            <a:pPr algn="just" rtl="0"/>
            <a:r>
              <a:rPr lang="it-IT" sz="1600" dirty="0"/>
              <a:t>Brevetti, licenze, marchi</a:t>
            </a:r>
          </a:p>
          <a:p>
            <a:pPr algn="just" rtl="0"/>
            <a:r>
              <a:rPr lang="it-IT" sz="1600" dirty="0"/>
              <a:t>Formazione specialistica di soci e addetti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CDD73D-7C2C-40BB-AE73-DED62B737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02" y="2492887"/>
            <a:ext cx="5483998" cy="4575711"/>
          </a:xfrm>
        </p:spPr>
        <p:txBody>
          <a:bodyPr rtlCol="0"/>
          <a:lstStyle/>
          <a:p>
            <a:pPr algn="just"/>
            <a:r>
              <a:rPr lang="it-IT" sz="1600" dirty="0"/>
              <a:t>Consulenze tecniche connesse </a:t>
            </a:r>
            <a:r>
              <a:rPr lang="it-IT" sz="1000" dirty="0"/>
              <a:t>(fino al 15%)</a:t>
            </a:r>
          </a:p>
          <a:p>
            <a:pPr algn="just"/>
            <a:r>
              <a:rPr lang="it-IT" sz="1600" dirty="0"/>
              <a:t>Spese avviamento </a:t>
            </a:r>
            <a:r>
              <a:rPr lang="it-IT" sz="1000" dirty="0"/>
              <a:t>(limite € 20.000)</a:t>
            </a:r>
            <a:r>
              <a:rPr lang="it-IT" sz="1600" dirty="0"/>
              <a:t>, spese tecniche e consulenze specialistiche, spese di costituzione, formazione, tutor, tutte in regime «de </a:t>
            </a:r>
            <a:r>
              <a:rPr lang="it-IT" sz="1600" dirty="0" err="1"/>
              <a:t>minimis</a:t>
            </a:r>
            <a:r>
              <a:rPr lang="it-IT" sz="1600" dirty="0"/>
              <a:t>»</a:t>
            </a:r>
          </a:p>
          <a:p>
            <a:pPr lvl="1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Spese ammissibili                            </a:t>
            </a:r>
            <a:r>
              <a:rPr lang="it-IT" sz="1400" dirty="0"/>
              <a:t>(funzionali alla realizzazione del progetto)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60B3DD-B2AC-E3E7-D8F7-1BEE0BC113A6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737A4C9-FC83-A4DF-B94B-08D41EC3E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96139"/>
            <a:ext cx="4416225" cy="5921682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Descrizione misura</a:t>
            </a:r>
            <a:endParaRPr lang="it-IT" dirty="0"/>
          </a:p>
          <a:p>
            <a:pPr algn="just"/>
            <a:r>
              <a:rPr lang="it-IT" dirty="0"/>
              <a:t>Sostegno agli investimenti per le imprese che hanno la sede legale e/o operativa nei comuni (o intendono costituirla) compresi nelle aree-sisma e aree-cratere 2009 e 2016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L’intervento è rivolto ai soggetti economici operanti nei settori culturale </a:t>
            </a:r>
            <a:r>
              <a:rPr lang="it-IT" dirty="0">
                <a:solidFill>
                  <a:schemeClr val="tx1"/>
                </a:solidFill>
              </a:rPr>
              <a:t>e</a:t>
            </a:r>
            <a:r>
              <a:rPr lang="it-IT" dirty="0"/>
              <a:t> creativo, turistico </a:t>
            </a:r>
            <a:r>
              <a:rPr lang="it-IT" dirty="0">
                <a:solidFill>
                  <a:schemeClr val="tx1"/>
                </a:solidFill>
              </a:rPr>
              <a:t>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sportivo</a:t>
            </a:r>
            <a:endParaRPr lang="it-IT" strike="sngStrike" dirty="0"/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Gestore UNIONCAMERE</a:t>
            </a:r>
          </a:p>
        </p:txBody>
      </p:sp>
      <p:pic>
        <p:nvPicPr>
          <p:cNvPr id="11" name="Segnaposto immagine 7">
            <a:extLst>
              <a:ext uri="{FF2B5EF4-FFF2-40B4-BE49-F238E27FC236}">
                <a16:creationId xmlns:a16="http://schemas.microsoft.com/office/drawing/2014/main" id="{7FB89A62-CAB5-4BD1-B89F-0A0F3809B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050" y="439850"/>
            <a:ext cx="6406950" cy="4174189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it-IT" sz="3200" dirty="0"/>
              <a:t>Scheda Progetto B.2.1.</a:t>
            </a:r>
          </a:p>
        </p:txBody>
      </p:sp>
      <p:cxnSp>
        <p:nvCxnSpPr>
          <p:cNvPr id="45" name="Connettore diritto 44" title="Linea di divisione">
            <a:extLst>
              <a:ext uri="{FF2B5EF4-FFF2-40B4-BE49-F238E27FC236}">
                <a16:creationId xmlns:a16="http://schemas.microsoft.com/office/drawing/2014/main" id="{68893E2F-227D-4472-B59F-3DEBF46C0EDC}"/>
              </a:ext>
            </a:extLst>
          </p:cNvPr>
          <p:cNvCxnSpPr>
            <a:cxnSpLocks/>
          </p:cNvCxnSpPr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AEF3E39-2332-4C12-9142-1DB674D9F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3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88DEA0-E54D-9610-E174-E165CACBD4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Interventi per lo sviluppo delle imprese culturali, creative, turistiche, sportive, anche del terzo settore</a:t>
            </a:r>
          </a:p>
        </p:txBody>
      </p:sp>
    </p:spTree>
    <p:extLst>
      <p:ext uri="{BB962C8B-B14F-4D97-AF65-F5344CB8AC3E}">
        <p14:creationId xmlns:p14="http://schemas.microsoft.com/office/powerpoint/2010/main" val="3530665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421201"/>
            <a:ext cx="11340000" cy="432000"/>
          </a:xfrm>
        </p:spPr>
        <p:txBody>
          <a:bodyPr rtlCol="0"/>
          <a:lstStyle/>
          <a:p>
            <a:r>
              <a:rPr lang="it-IT" dirty="0"/>
              <a:t>Procedura di valutazione 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it-IT" sz="2400" dirty="0">
                <a:solidFill>
                  <a:prstClr val="black"/>
                </a:solidFill>
              </a:rPr>
              <a:t>Nuovi progetti e attività in avviamento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</a:t>
            </a:r>
            <a:r>
              <a:rPr lang="it-IT" dirty="0"/>
              <a:t>- Scheda Progetto B.2.3.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82288"/>
            <a:ext cx="5472000" cy="4154511"/>
          </a:xfrm>
        </p:spPr>
        <p:txBody>
          <a:bodyPr rtlCol="0"/>
          <a:lstStyle/>
          <a:p>
            <a:pPr algn="just"/>
            <a:r>
              <a:rPr lang="it-IT" sz="1400" dirty="0"/>
              <a:t>Criteri valutativi: </a:t>
            </a:r>
          </a:p>
          <a:p>
            <a:pPr lvl="1" algn="just"/>
            <a:r>
              <a:rPr lang="it-IT" sz="1400" dirty="0"/>
              <a:t>adeguatezza delle competenze tecniche, organizzative e gestionali</a:t>
            </a:r>
          </a:p>
          <a:p>
            <a:pPr lvl="1" algn="just"/>
            <a:r>
              <a:rPr lang="it-IT" sz="1400" dirty="0"/>
              <a:t>coerenza degli aspetti tecnico-produttivi ed organizzativi</a:t>
            </a:r>
          </a:p>
          <a:p>
            <a:pPr lvl="1" algn="just"/>
            <a:r>
              <a:rPr lang="it-IT" sz="1400" dirty="0"/>
              <a:t>coerenza con le potenzialità del mercato di riferimento</a:t>
            </a:r>
          </a:p>
          <a:p>
            <a:pPr lvl="1" algn="just"/>
            <a:r>
              <a:rPr lang="it-IT" sz="1400" dirty="0"/>
              <a:t>sostenibilità economica-finanziaria </a:t>
            </a:r>
          </a:p>
          <a:p>
            <a:pPr lvl="1" algn="just"/>
            <a:r>
              <a:rPr lang="it-IT" sz="1400" dirty="0"/>
              <a:t>funzionalità e coerenza delle spese di investimento</a:t>
            </a:r>
          </a:p>
          <a:p>
            <a:pPr algn="just"/>
            <a:r>
              <a:rPr lang="it-IT" sz="1400" dirty="0"/>
              <a:t>Ai fini dell’ammissibilità, il progetto deve conseguire un punteggio minimo complessivo pari a 60 </a:t>
            </a:r>
            <a:r>
              <a:rPr lang="it-IT" sz="1000" dirty="0"/>
              <a:t>(al netto della premialità)</a:t>
            </a:r>
          </a:p>
          <a:p>
            <a:pPr algn="just"/>
            <a:endParaRPr lang="it-IT" sz="1400" dirty="0"/>
          </a:p>
          <a:p>
            <a:pPr lvl="1" algn="just"/>
            <a:endParaRPr lang="it-IT" sz="14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CDD73D-7C2C-40BB-AE73-DED62B737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8002" y="2282289"/>
            <a:ext cx="5483998" cy="4575711"/>
          </a:xfrm>
        </p:spPr>
        <p:txBody>
          <a:bodyPr rtlCol="0"/>
          <a:lstStyle/>
          <a:p>
            <a:pPr algn="just"/>
            <a:r>
              <a:rPr lang="it-IT" sz="1400" dirty="0"/>
              <a:t>Premialità per proposte progettuali:</a:t>
            </a:r>
          </a:p>
          <a:p>
            <a:pPr lvl="1" algn="just"/>
            <a:r>
              <a:rPr lang="it-IT" sz="1300" dirty="0"/>
              <a:t>aventi una chiara connotazione di impatto sociale </a:t>
            </a:r>
            <a:r>
              <a:rPr lang="it-IT" sz="1000" dirty="0"/>
              <a:t>(aumento occupazionale di lavoratori svantaggiati; inclusione sociale di persone vulnerabili; salvaguardia e valorizzazione dell’ambiente, del territorio e dei beni socio-culturali; conseguimento di ogni altro beneficio derivante da attività di interesse pubblico o utilità sociale, tali da colmare specifici fabbisogni di comunità o territorio)</a:t>
            </a:r>
          </a:p>
          <a:p>
            <a:pPr lvl="1" algn="just"/>
            <a:r>
              <a:rPr lang="it-IT" sz="1300" dirty="0"/>
              <a:t>presentate da soggetti aventi sede nei comuni maggiormente colpiti dal terremoto del 2016 e/o nei centri storici di altri comuni </a:t>
            </a:r>
            <a:r>
              <a:rPr lang="it-IT" sz="1000" dirty="0"/>
              <a:t>(zone A PRG) </a:t>
            </a:r>
            <a:r>
              <a:rPr lang="it-IT" sz="1300" dirty="0"/>
              <a:t>e/o nei comuni con meno di 1.000 abitanti </a:t>
            </a:r>
            <a:r>
              <a:rPr lang="it-IT" sz="1000" dirty="0"/>
              <a:t>(Istat 2021)</a:t>
            </a:r>
          </a:p>
          <a:p>
            <a:pPr lvl="1" algn="just"/>
            <a:r>
              <a:rPr lang="it-IT" sz="1300" dirty="0"/>
              <a:t>che prevedono il coinvolgimento, tra i soci/gli associati, di disoccupati di lunga durata, donne inattive</a:t>
            </a:r>
          </a:p>
          <a:p>
            <a:pPr lvl="1" algn="just"/>
            <a:r>
              <a:rPr lang="it-IT" sz="1300" dirty="0"/>
              <a:t>presentate da consorzi e reti di associazioni e/o imprese sociali o partenariati sociali</a:t>
            </a:r>
          </a:p>
          <a:p>
            <a:pPr lvl="1" algn="just"/>
            <a:r>
              <a:rPr lang="it-IT" sz="1300" dirty="0"/>
              <a:t>presentate da soggetti che avviano un PPP </a:t>
            </a:r>
            <a:r>
              <a:rPr lang="it-IT" sz="1000" dirty="0"/>
              <a:t>(partenariato pubblico privato)</a:t>
            </a:r>
            <a:r>
              <a:rPr lang="it-IT" sz="1400" dirty="0"/>
              <a:t> </a:t>
            </a:r>
            <a:r>
              <a:rPr lang="it-IT" sz="1300" dirty="0"/>
              <a:t>o che abbiano un collegamento funzionale con progetti della Scheda Progetto B.2.2. o che abbiano avviato procedure di co-programmazione e/o co-progettazione ai sensi dell’art. 55 del Codice Terzo Settore</a:t>
            </a:r>
          </a:p>
          <a:p>
            <a:pPr lvl="1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it-IT" dirty="0"/>
              <a:t>Criteri di valutazione</a:t>
            </a:r>
            <a:endParaRPr lang="it-IT" sz="15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60B3DD-B2AC-E3E7-D8F7-1BEE0BC113A6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737A4C9-FC83-A4DF-B94B-08D41EC3E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080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421201"/>
            <a:ext cx="11340000" cy="432000"/>
          </a:xfrm>
        </p:spPr>
        <p:txBody>
          <a:bodyPr rtlCol="0"/>
          <a:lstStyle/>
          <a:p>
            <a:r>
              <a:rPr lang="it-IT" dirty="0"/>
              <a:t>Procedura di valutazione 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it-IT" sz="2400" dirty="0">
                <a:solidFill>
                  <a:prstClr val="black"/>
                </a:solidFill>
              </a:rPr>
              <a:t>Nuovi progetti e attività in avviamento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</a:t>
            </a:r>
            <a:r>
              <a:rPr lang="it-IT" dirty="0"/>
              <a:t>- Scheda Progetto B.2.3.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82288"/>
            <a:ext cx="5472000" cy="4154511"/>
          </a:xfrm>
        </p:spPr>
        <p:txBody>
          <a:bodyPr rtlCol="0"/>
          <a:lstStyle/>
          <a:p>
            <a:pPr lvl="0" algn="just">
              <a:buClr>
                <a:srgbClr val="00B0F0"/>
              </a:buClr>
            </a:pPr>
            <a:r>
              <a:rPr lang="it-IT" sz="1600" dirty="0">
                <a:solidFill>
                  <a:srgbClr val="12121E"/>
                </a:solidFill>
              </a:rPr>
              <a:t>Procedura a graduatoria unica :</a:t>
            </a:r>
          </a:p>
          <a:p>
            <a:pPr lvl="1" algn="just">
              <a:buClr>
                <a:srgbClr val="00B0F0"/>
              </a:buClr>
            </a:pPr>
            <a:r>
              <a:rPr lang="it-IT" sz="1400" dirty="0">
                <a:solidFill>
                  <a:srgbClr val="12121E"/>
                </a:solidFill>
              </a:rPr>
              <a:t>per le iniziative del Capo II e Capo III del bando</a:t>
            </a:r>
          </a:p>
          <a:p>
            <a:pPr lvl="1" algn="just">
              <a:buClr>
                <a:srgbClr val="00B0F0"/>
              </a:buClr>
            </a:pPr>
            <a:r>
              <a:rPr lang="it-IT" sz="1400" dirty="0">
                <a:solidFill>
                  <a:srgbClr val="12121E"/>
                </a:solidFill>
              </a:rPr>
              <a:t>valutazione entro 90 giorni, in due fasi 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1400" dirty="0">
                <a:solidFill>
                  <a:srgbClr val="12121E"/>
                </a:solidFill>
              </a:rPr>
              <a:t>verifica dei requisiti </a:t>
            </a:r>
            <a:r>
              <a:rPr lang="it-IT" sz="1000" dirty="0">
                <a:solidFill>
                  <a:srgbClr val="12121E"/>
                </a:solidFill>
              </a:rPr>
              <a:t>(caratteristiche imprese, soggetti richiedenti e iniziativa in oggetto della domanda)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1400" dirty="0">
                <a:solidFill>
                  <a:srgbClr val="12121E"/>
                </a:solidFill>
              </a:rPr>
              <a:t>esame di merito documentale</a:t>
            </a:r>
          </a:p>
          <a:p>
            <a:pPr lvl="1" algn="just">
              <a:buClr>
                <a:srgbClr val="00B0F0"/>
              </a:buClr>
            </a:pPr>
            <a:r>
              <a:rPr lang="it-IT" sz="1400" dirty="0">
                <a:solidFill>
                  <a:srgbClr val="12121E"/>
                </a:solidFill>
              </a:rPr>
              <a:t>trasmissione elenco istruttorie ammesse al Comitato di valutazione che esprime la valutazione definitiva, formula la graduatoria e la trasmette alla Cabina di Coordinamento</a:t>
            </a:r>
          </a:p>
          <a:p>
            <a:pPr lvl="1" algn="just"/>
            <a:endParaRPr lang="it-IT" sz="14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it-IT" dirty="0"/>
              <a:t>Procedura di valutazione</a:t>
            </a:r>
            <a:endParaRPr lang="it-IT" sz="15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60B3DD-B2AC-E3E7-D8F7-1BEE0BC113A6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737A4C9-FC83-A4DF-B94B-08D41EC3E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31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1425E6-C620-C757-3B35-D081DB74D508}"/>
              </a:ext>
            </a:extLst>
          </p:cNvPr>
          <p:cNvSpPr txBox="1"/>
          <p:nvPr/>
        </p:nvSpPr>
        <p:spPr>
          <a:xfrm>
            <a:off x="6204030" y="1990846"/>
            <a:ext cx="45488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5813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230FF-EE01-E471-D315-A795EEDD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6637"/>
            <a:ext cx="11340000" cy="432000"/>
          </a:xfrm>
        </p:spPr>
        <p:txBody>
          <a:bodyPr/>
          <a:lstStyle/>
          <a:p>
            <a:r>
              <a:rPr lang="it-IT" dirty="0"/>
              <a:t>Agevolazioni 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it-IT" sz="2400" dirty="0">
                <a:solidFill>
                  <a:prstClr val="black"/>
                </a:solidFill>
              </a:rPr>
              <a:t>Nuovi progetti e attività in avviamento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</a:t>
            </a:r>
            <a:r>
              <a:rPr lang="it-IT" dirty="0"/>
              <a:t>– </a:t>
            </a:r>
            <a:br>
              <a:rPr lang="it-IT" dirty="0"/>
            </a:br>
            <a:r>
              <a:rPr lang="it-IT" dirty="0"/>
              <a:t>Scheda Progetto B.2.3.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D49C40-012E-635F-C00E-D2CA7080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90" y="2275527"/>
            <a:ext cx="5472000" cy="4089836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it-IT" sz="1500" dirty="0"/>
              <a:t>per </a:t>
            </a:r>
            <a:r>
              <a:rPr lang="it-IT" sz="1500" b="1" dirty="0"/>
              <a:t>tutte le aree</a:t>
            </a:r>
            <a:endParaRPr lang="it-IT" sz="1500" dirty="0"/>
          </a:p>
          <a:p>
            <a:pPr lvl="2" algn="just"/>
            <a:r>
              <a:rPr lang="it-IT" sz="1400" dirty="0"/>
              <a:t>€ 400.000</a:t>
            </a:r>
          </a:p>
          <a:p>
            <a:pPr marL="266700" lvl="1" indent="0" algn="just">
              <a:buNone/>
            </a:pPr>
            <a:r>
              <a:rPr lang="it-IT" sz="1400" dirty="0"/>
              <a:t>in alternativa o in combinazione, su diversi costi ammissibili, con </a:t>
            </a:r>
          </a:p>
          <a:p>
            <a:pPr lvl="2" algn="just"/>
            <a:r>
              <a:rPr lang="it-IT" sz="1400" dirty="0"/>
              <a:t>«de </a:t>
            </a:r>
            <a:r>
              <a:rPr lang="it-IT" sz="1400" dirty="0" err="1"/>
              <a:t>minimis</a:t>
            </a:r>
            <a:r>
              <a:rPr lang="it-IT" sz="1400" dirty="0"/>
              <a:t>», massimale di € 200.000 </a:t>
            </a:r>
            <a:r>
              <a:rPr lang="it-IT" sz="1000" dirty="0"/>
              <a:t>(fino all’80% della voce di spesa)</a:t>
            </a:r>
            <a:r>
              <a:rPr lang="it-IT" sz="1400" dirty="0"/>
              <a:t>, oppure</a:t>
            </a:r>
          </a:p>
          <a:p>
            <a:pPr lvl="2" algn="just"/>
            <a:r>
              <a:rPr lang="it-IT" sz="1400" dirty="0"/>
              <a:t>«sezione 2.1. del Quadro Temporaneo Ucraina», massimale di € 400.000 </a:t>
            </a:r>
            <a:r>
              <a:rPr lang="it-IT" sz="1000" dirty="0"/>
              <a:t>(fino all’80% della voce di spesa)</a:t>
            </a:r>
            <a:r>
              <a:rPr lang="it-IT" sz="1400" dirty="0"/>
              <a:t>,</a:t>
            </a:r>
            <a:r>
              <a:rPr lang="it-IT" sz="1000" dirty="0"/>
              <a:t> </a:t>
            </a:r>
            <a:r>
              <a:rPr lang="it-IT" sz="1400" dirty="0"/>
              <a:t>subordinatamente all’approvazione del regime da parte della Commissione Europea e per le agevolazioni deliberate entro il 31/12/2022</a:t>
            </a:r>
          </a:p>
          <a:p>
            <a:pPr lvl="2" algn="just"/>
            <a:r>
              <a:rPr lang="it-IT" sz="1400" dirty="0"/>
              <a:t>per le imprese innovative è previsto il raddoppio dei massimali</a:t>
            </a:r>
          </a:p>
          <a:p>
            <a:pPr lvl="2" algn="just"/>
            <a:r>
              <a:rPr lang="it-IT" sz="1400" dirty="0"/>
              <a:t>il massimale dell’aiuto «de </a:t>
            </a:r>
            <a:r>
              <a:rPr lang="it-IT" sz="1400" dirty="0" err="1"/>
              <a:t>minimis</a:t>
            </a:r>
            <a:r>
              <a:rPr lang="it-IT" sz="1400" dirty="0"/>
              <a:t>» può essere ridotto in relazione ad aiuti «de </a:t>
            </a:r>
            <a:r>
              <a:rPr lang="it-IT" sz="1400" dirty="0" err="1"/>
              <a:t>minimis</a:t>
            </a:r>
            <a:r>
              <a:rPr lang="it-IT" sz="1400" dirty="0"/>
              <a:t>» già percepiti, a vario titolo, dall’impresa nel triennio precedente</a:t>
            </a:r>
          </a:p>
          <a:p>
            <a:pPr lvl="2" algn="just"/>
            <a:endParaRPr lang="it-IT" sz="1400" dirty="0"/>
          </a:p>
          <a:p>
            <a:pPr lvl="2" algn="just"/>
            <a:endParaRPr lang="it-IT" sz="1400" dirty="0"/>
          </a:p>
          <a:p>
            <a:pPr marL="542925" lvl="2" indent="0" algn="just">
              <a:buNone/>
            </a:pPr>
            <a:endParaRPr lang="it-IT" sz="8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C4467F-C821-2335-8DD6-DD9B3EDDE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140" y="2292309"/>
            <a:ext cx="5483998" cy="3278106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it-IT" sz="1500" dirty="0"/>
              <a:t>per le Imprese sociali che svolgono attività agricole finalizzate all’inclusione sociale è prevista </a:t>
            </a:r>
          </a:p>
          <a:p>
            <a:pPr lvl="2" algn="just"/>
            <a:r>
              <a:rPr lang="it-IT" sz="1400" dirty="0"/>
              <a:t>«sezione 2.1. del Quadro Temporaneo Ucraina», massimale di € 400.000 </a:t>
            </a:r>
            <a:r>
              <a:rPr lang="it-IT" sz="1000" dirty="0"/>
              <a:t>(fino all’80% della voce di spesa)</a:t>
            </a:r>
            <a:r>
              <a:rPr lang="it-IT" sz="1400" dirty="0"/>
              <a:t>,</a:t>
            </a:r>
            <a:r>
              <a:rPr lang="it-IT" sz="1000" dirty="0"/>
              <a:t> </a:t>
            </a:r>
            <a:r>
              <a:rPr lang="it-IT" sz="1400" dirty="0"/>
              <a:t>subordinatamente all’approvazione del regime da parte della Commissione Europea e per le agevolazioni deliberate entro il 31/12/2022, per un importo complessivamente non superiore all’80% della spesa ritenuta ammissibile</a:t>
            </a:r>
          </a:p>
          <a:p>
            <a:pPr marL="276225" lvl="1" indent="0" algn="just">
              <a:buNone/>
            </a:pPr>
            <a:r>
              <a:rPr lang="it-IT" sz="1400" dirty="0"/>
              <a:t>in alternativa o in combinazione, su diversi costi ammissibili, con </a:t>
            </a:r>
          </a:p>
          <a:p>
            <a:pPr lvl="2" algn="just"/>
            <a:r>
              <a:rPr lang="it-IT" sz="1400" dirty="0">
                <a:solidFill>
                  <a:srgbClr val="12121E"/>
                </a:solidFill>
              </a:rPr>
              <a:t>«de </a:t>
            </a:r>
            <a:r>
              <a:rPr lang="it-IT" sz="1400" dirty="0" err="1">
                <a:solidFill>
                  <a:srgbClr val="12121E"/>
                </a:solidFill>
              </a:rPr>
              <a:t>minimis</a:t>
            </a:r>
            <a:r>
              <a:rPr lang="it-IT" sz="1400" dirty="0">
                <a:solidFill>
                  <a:srgbClr val="12121E"/>
                </a:solidFill>
              </a:rPr>
              <a:t>», massimale di € 200.000 </a:t>
            </a:r>
            <a:r>
              <a:rPr lang="it-IT" sz="800" dirty="0">
                <a:solidFill>
                  <a:srgbClr val="12121E"/>
                </a:solidFill>
              </a:rPr>
              <a:t>(</a:t>
            </a:r>
            <a:r>
              <a:rPr lang="it-IT" sz="1000" dirty="0">
                <a:solidFill>
                  <a:srgbClr val="12121E"/>
                </a:solidFill>
              </a:rPr>
              <a:t>fino all’80% della voce di spesa)</a:t>
            </a:r>
            <a:endParaRPr lang="it-IT" sz="1000" dirty="0"/>
          </a:p>
          <a:p>
            <a:pPr lvl="2" algn="just"/>
            <a:r>
              <a:rPr lang="it-IT" sz="1400" dirty="0"/>
              <a:t>le spese ammissibili devono essere integralmente ed esclusivamente pertinenti all’attività sociale dell’azienda </a:t>
            </a:r>
          </a:p>
          <a:p>
            <a:pPr marL="342900" indent="-342900">
              <a:buFont typeface="+mj-lt"/>
              <a:buAutoNum type="arabicPeriod" startAt="2"/>
            </a:pPr>
            <a:endParaRPr lang="it-IT" sz="1600" dirty="0"/>
          </a:p>
          <a:p>
            <a:pPr marL="342900" indent="-342900">
              <a:buFont typeface="+mj-lt"/>
              <a:buAutoNum type="arabicPeriod" startAt="2"/>
            </a:pPr>
            <a:endParaRPr lang="it-IT" sz="16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CCD020-965D-BEEF-D6F8-DE5936385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it-IT" noProof="0" smtClean="0"/>
              <a:pPr rtl="0"/>
              <a:t>32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20BDD6-4B2F-CC55-346A-C64998EC28D0}"/>
              </a:ext>
            </a:extLst>
          </p:cNvPr>
          <p:cNvSpPr txBox="1"/>
          <p:nvPr/>
        </p:nvSpPr>
        <p:spPr>
          <a:xfrm>
            <a:off x="432000" y="1287585"/>
            <a:ext cx="1157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agevolazioni sono concesse nella forma del contributo a fondo perduto, per un importo complessivamente non superiore all’80% della spesa ritenuta ammissibile e comunque non superiore: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FDF4EC-D5BD-9950-B920-71D870793DD4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5440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F218344-56B2-4D7E-A91A-A9A083F4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Progetti finanziabili </a:t>
            </a:r>
            <a:r>
              <a:rPr lang="it-IT" sz="2400" dirty="0"/>
              <a:t>(consolidamento e sviluppo) </a:t>
            </a:r>
            <a:r>
              <a:rPr lang="it-IT" dirty="0"/>
              <a:t>- Scheda Progetto B.2.3.</a:t>
            </a:r>
          </a:p>
        </p:txBody>
      </p:sp>
      <p:sp>
        <p:nvSpPr>
          <p:cNvPr id="44" name="Rettangolo 43" title="Sfondo dell'icona">
            <a:extLst>
              <a:ext uri="{FF2B5EF4-FFF2-40B4-BE49-F238E27FC236}">
                <a16:creationId xmlns:a16="http://schemas.microsoft.com/office/drawing/2014/main" id="{1203D2ED-1358-4F55-BCB3-94A5C18E1B4C}"/>
              </a:ext>
            </a:extLst>
          </p:cNvPr>
          <p:cNvSpPr/>
          <p:nvPr/>
        </p:nvSpPr>
        <p:spPr>
          <a:xfrm>
            <a:off x="624000" y="1623103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46" name="Elemento grafico 45" descr="Oratore" title="Icona segnaposto">
            <a:extLst>
              <a:ext uri="{FF2B5EF4-FFF2-40B4-BE49-F238E27FC236}">
                <a16:creationId xmlns:a16="http://schemas.microsoft.com/office/drawing/2014/main" id="{A20C2A14-1BD7-4DC9-B671-8D036FC94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811" y="1922914"/>
            <a:ext cx="514800" cy="514800"/>
          </a:xfrm>
          <a:prstGeom prst="rect">
            <a:avLst/>
          </a:prstGeom>
        </p:spPr>
      </p:pic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C10DA3A-40F2-4987-B2EE-1598E181FA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79762" y="1758832"/>
            <a:ext cx="4769381" cy="735749"/>
          </a:xfrm>
        </p:spPr>
        <p:txBody>
          <a:bodyPr rtlCol="0"/>
          <a:lstStyle/>
          <a:p>
            <a:pPr rtl="0"/>
            <a:r>
              <a:rPr lang="it-IT" sz="2200" dirty="0"/>
              <a:t>Consolidamento e sviluppo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E08F51-511B-4C45-AFB2-8A9402CA1078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1979762" y="2185379"/>
            <a:ext cx="9689201" cy="2828138"/>
          </a:xfrm>
        </p:spPr>
        <p:txBody>
          <a:bodyPr rtlCol="0"/>
          <a:lstStyle/>
          <a:p>
            <a:r>
              <a:rPr lang="it-IT" dirty="0"/>
              <a:t>Progetti ammissibili devono prevedere il consolidamento o lo sviluppo di attività economiche, da parte di soggetti costituiti </a:t>
            </a:r>
            <a:r>
              <a:rPr lang="it-IT" b="1" dirty="0"/>
              <a:t>da oltre 36 mesi</a:t>
            </a:r>
            <a:endParaRPr lang="it-IT" sz="1050" dirty="0"/>
          </a:p>
          <a:p>
            <a:pPr rtl="0"/>
            <a:r>
              <a:rPr lang="it-IT" dirty="0"/>
              <a:t>Programma di spesa compreso tra € 100.000 e € 2.000.000</a:t>
            </a:r>
          </a:p>
          <a:p>
            <a:r>
              <a:rPr lang="it-IT" dirty="0"/>
              <a:t>Il progetto d’investimento deve avere una durata non superiore a 30 mesi, dalla data di sottoscrizione del provvedimento </a:t>
            </a:r>
            <a:r>
              <a:rPr lang="it-IT" sz="1050" dirty="0"/>
              <a:t>(può essere chiesta una proroga non superiore a 6 mesi)</a:t>
            </a:r>
          </a:p>
          <a:p>
            <a:r>
              <a:rPr lang="it-IT" dirty="0"/>
              <a:t>Devono essere avviati successivamente alla presentazione della domanda di agevolazione </a:t>
            </a:r>
          </a:p>
          <a:p>
            <a:pPr marL="0" indent="0" rtl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0099E5-DE93-4E9D-9158-ED2F595D3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33</a:t>
            </a:fld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8E40BA-4FAE-9E27-350A-CC9899E3225E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CAEED5F-8EC8-47D5-021D-B150651EB118}"/>
              </a:ext>
            </a:extLst>
          </p:cNvPr>
          <p:cNvSpPr txBox="1"/>
          <p:nvPr/>
        </p:nvSpPr>
        <p:spPr>
          <a:xfrm>
            <a:off x="274124" y="4633303"/>
            <a:ext cx="11917876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 sede di presentazione della domanda, le imprese esistenti dovranno, al fine di dimostrare il rispetto dei requisiti, esibire almeno i bilanci approvati e depositati degli ultimi 3 anni </a:t>
            </a:r>
            <a:r>
              <a:rPr lang="it-IT" sz="1000" dirty="0"/>
              <a:t>(2 anni e il preliminare dell’anno in corso certificato da Dottore Commercialista, qualora non sia ancora depositato)</a:t>
            </a:r>
            <a:r>
              <a:rPr lang="it-IT" sz="1600" dirty="0"/>
              <a:t> o analoghi documenti certificati da un Dottore Commercialista o da un Revisore Legale </a:t>
            </a:r>
            <a:r>
              <a:rPr lang="it-IT" sz="1000" dirty="0"/>
              <a:t>(per soggetti non tenuti a redigere/depositare bilanci)</a:t>
            </a:r>
          </a:p>
          <a:p>
            <a:endParaRPr lang="it-IT" sz="1600" dirty="0"/>
          </a:p>
          <a:p>
            <a:r>
              <a:rPr lang="it-IT" sz="1600" dirty="0"/>
              <a:t>Tutti i progetti d’investimento devono contribuire ai principi trasversali del PNRR e del PNC, rappresentati dall’obiettivo climatico, digitale, della parità di genere, della valorizzazione dei giovani, non arrecare un danno significativo all’ambiente </a:t>
            </a:r>
            <a:r>
              <a:rPr lang="it-IT" sz="1050" dirty="0"/>
              <a:t>(DNSH, «do no </a:t>
            </a:r>
            <a:r>
              <a:rPr lang="it-IT" sz="1050" dirty="0" err="1"/>
              <a:t>significant</a:t>
            </a:r>
            <a:r>
              <a:rPr lang="it-IT" sz="1050" dirty="0"/>
              <a:t> </a:t>
            </a:r>
            <a:r>
              <a:rPr lang="it-IT" sz="1050" dirty="0" err="1"/>
              <a:t>harm</a:t>
            </a:r>
            <a:r>
              <a:rPr lang="it-IT" sz="1050" dirty="0"/>
              <a:t>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3349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Spese ammissibili 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(consolidamento e sviluppo) </a:t>
            </a:r>
            <a:r>
              <a:rPr lang="it-IT" dirty="0"/>
              <a:t>- Scheda Progetto B.2.3.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492887"/>
            <a:ext cx="5472000" cy="4154511"/>
          </a:xfrm>
        </p:spPr>
        <p:txBody>
          <a:bodyPr rtlCol="0"/>
          <a:lstStyle/>
          <a:p>
            <a:pPr algn="just" rtl="0"/>
            <a:r>
              <a:rPr lang="it-IT" sz="1600" dirty="0"/>
              <a:t>Suolo aziendale e sue sistemazioni </a:t>
            </a:r>
            <a:r>
              <a:rPr lang="it-IT" sz="1000" dirty="0"/>
              <a:t>(fino al 10% dell’investimento ammesso)</a:t>
            </a:r>
          </a:p>
          <a:p>
            <a:pPr algn="just"/>
            <a:r>
              <a:rPr lang="it-IT" sz="1600" dirty="0"/>
              <a:t>Fabbricati, opere edili/murarie, comprese le ristrutturazioni </a:t>
            </a:r>
            <a:r>
              <a:rPr lang="it-IT" sz="1000" dirty="0">
                <a:solidFill>
                  <a:srgbClr val="12121E"/>
                </a:solidFill>
              </a:rPr>
              <a:t>(fino al 50%)</a:t>
            </a:r>
            <a:endParaRPr lang="it-IT" sz="1600" dirty="0"/>
          </a:p>
          <a:p>
            <a:pPr algn="just" rtl="0"/>
            <a:r>
              <a:rPr lang="it-IT" sz="1600" dirty="0"/>
              <a:t>Immobilizzazioni materiali e immateriali</a:t>
            </a:r>
          </a:p>
          <a:p>
            <a:pPr algn="just" rtl="0"/>
            <a:r>
              <a:rPr lang="it-IT" sz="1600" dirty="0"/>
              <a:t>Impianti, macchinari, attrezzature, arredi, mezzi di trasporto</a:t>
            </a:r>
          </a:p>
          <a:p>
            <a:pPr algn="just" rtl="0"/>
            <a:r>
              <a:rPr lang="it-IT" sz="1600" dirty="0"/>
              <a:t>Programmi informatici, servizi per le tecnologie dell’informazione e della comunicazione, altri contenuti digitali ammortizzabili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CDD73D-7C2C-40BB-AE73-DED62B737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02" y="2492887"/>
            <a:ext cx="5483998" cy="4575711"/>
          </a:xfrm>
        </p:spPr>
        <p:txBody>
          <a:bodyPr rtlCol="0"/>
          <a:lstStyle/>
          <a:p>
            <a:pPr algn="just">
              <a:buClr>
                <a:srgbClr val="00B0F0"/>
              </a:buClr>
            </a:pPr>
            <a:r>
              <a:rPr lang="it-IT" sz="1600" dirty="0"/>
              <a:t>Brevetti, licenze, marchi</a:t>
            </a:r>
          </a:p>
          <a:p>
            <a:pPr lvl="0" algn="just">
              <a:buClr>
                <a:srgbClr val="00B0F0"/>
              </a:buClr>
            </a:pPr>
            <a:r>
              <a:rPr lang="it-IT" sz="1600" dirty="0"/>
              <a:t>Consulenze specialistiche connesse </a:t>
            </a:r>
            <a:r>
              <a:rPr lang="it-IT" sz="1000" dirty="0">
                <a:solidFill>
                  <a:srgbClr val="12121E"/>
                </a:solidFill>
              </a:rPr>
              <a:t>(fino al 15%)</a:t>
            </a:r>
            <a:endParaRPr lang="it-IT" sz="1600" dirty="0"/>
          </a:p>
          <a:p>
            <a:pPr algn="just"/>
            <a:r>
              <a:rPr lang="it-IT" sz="1600" dirty="0"/>
              <a:t>Spese avviamento </a:t>
            </a:r>
            <a:r>
              <a:rPr lang="it-IT" sz="1000" dirty="0"/>
              <a:t>(limite € 40.000)</a:t>
            </a:r>
            <a:r>
              <a:rPr lang="it-IT" sz="1600" dirty="0"/>
              <a:t>, spese tecniche e consulenze specialistiche, formazione, tutor, tutte in regime «de </a:t>
            </a:r>
            <a:r>
              <a:rPr lang="it-IT" sz="1600" dirty="0" err="1"/>
              <a:t>minimis</a:t>
            </a:r>
            <a:r>
              <a:rPr lang="it-IT" sz="1600" dirty="0"/>
              <a:t>»</a:t>
            </a:r>
          </a:p>
          <a:p>
            <a:pPr lvl="1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Spese ammissibili                            </a:t>
            </a:r>
            <a:r>
              <a:rPr lang="it-IT" sz="1400" dirty="0"/>
              <a:t>(funzionali alla realizzazione del progetto)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60B3DD-B2AC-E3E7-D8F7-1BEE0BC113A6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737A4C9-FC83-A4DF-B94B-08D41EC3E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32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21201"/>
            <a:ext cx="11340000" cy="432000"/>
          </a:xfrm>
        </p:spPr>
        <p:txBody>
          <a:bodyPr rtlCol="0"/>
          <a:lstStyle/>
          <a:p>
            <a:r>
              <a:rPr lang="it-IT" dirty="0"/>
              <a:t>Procedura di valutazione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(consolidamento e sviluppo)</a:t>
            </a:r>
            <a:r>
              <a:rPr lang="it-IT" dirty="0"/>
              <a:t> - Scheda Progetto B.2.3.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82288"/>
            <a:ext cx="5472000" cy="4154511"/>
          </a:xfrm>
        </p:spPr>
        <p:txBody>
          <a:bodyPr rtlCol="0"/>
          <a:lstStyle/>
          <a:p>
            <a:pPr algn="just"/>
            <a:r>
              <a:rPr lang="it-IT" sz="1400" dirty="0"/>
              <a:t>Criteri valutativi: </a:t>
            </a:r>
          </a:p>
          <a:p>
            <a:pPr lvl="1" algn="just"/>
            <a:r>
              <a:rPr lang="it-IT" sz="1400" dirty="0"/>
              <a:t>adeguatezza delle competenze tecniche, organizzative e gestionali</a:t>
            </a:r>
          </a:p>
          <a:p>
            <a:pPr lvl="1" algn="just"/>
            <a:r>
              <a:rPr lang="it-IT" sz="1400" dirty="0"/>
              <a:t>coerenza degli aspetti tecnico-produttivi ed organizzativi</a:t>
            </a:r>
          </a:p>
          <a:p>
            <a:pPr lvl="1" algn="just"/>
            <a:r>
              <a:rPr lang="it-IT" sz="1400" dirty="0"/>
              <a:t>coerenza con le potenzialità del mercato di riferimento</a:t>
            </a:r>
          </a:p>
          <a:p>
            <a:pPr lvl="1" algn="just"/>
            <a:r>
              <a:rPr lang="it-IT" sz="1400" dirty="0"/>
              <a:t>sostenibilità economica-finanziaria </a:t>
            </a:r>
          </a:p>
          <a:p>
            <a:pPr lvl="1" algn="just"/>
            <a:r>
              <a:rPr lang="it-IT" sz="1400" dirty="0"/>
              <a:t>funzionalità e coerenza delle spese di investimento</a:t>
            </a:r>
          </a:p>
          <a:p>
            <a:pPr algn="just"/>
            <a:r>
              <a:rPr lang="it-IT" sz="1400" dirty="0"/>
              <a:t>Ai fini dell’ammissibilità, il progetto deve conseguire un punteggio minimo complessivo pari a 60, al netto delle premialità. </a:t>
            </a:r>
          </a:p>
          <a:p>
            <a:pPr algn="just"/>
            <a:endParaRPr lang="it-IT" sz="1400" dirty="0"/>
          </a:p>
          <a:p>
            <a:pPr algn="just"/>
            <a:endParaRPr lang="it-IT" sz="1400" dirty="0"/>
          </a:p>
          <a:p>
            <a:pPr lvl="1" algn="just"/>
            <a:endParaRPr lang="it-IT" sz="14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CDD73D-7C2C-40BB-AE73-DED62B737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8002" y="2282288"/>
            <a:ext cx="5483998" cy="4575711"/>
          </a:xfrm>
        </p:spPr>
        <p:txBody>
          <a:bodyPr rtlCol="0"/>
          <a:lstStyle/>
          <a:p>
            <a:pPr algn="just"/>
            <a:r>
              <a:rPr lang="it-IT" sz="1400" dirty="0"/>
              <a:t>Premialità per proposte progettuali:</a:t>
            </a:r>
          </a:p>
          <a:p>
            <a:pPr lvl="1" algn="just"/>
            <a:r>
              <a:rPr lang="it-IT" sz="1300" dirty="0"/>
              <a:t>aventi una chiara connotazione di impatto sociale </a:t>
            </a:r>
            <a:r>
              <a:rPr lang="it-IT" sz="1000" dirty="0"/>
              <a:t>(aumento occupazionale di lavoratori svantaggiati; inclusione sociale di persone vulnerabili; salvaguardia e valorizzazione dell’ambiente, del territorio e dei beni socio-culturali; conseguimento di ogni altro beneficio derivante da attività di interesse pubblico o utilità sociale, tali da colmare specifici fabbisogni di comunità o territorio)</a:t>
            </a:r>
          </a:p>
          <a:p>
            <a:pPr lvl="1" algn="just"/>
            <a:r>
              <a:rPr lang="it-IT" sz="1300" dirty="0"/>
              <a:t>presentate da soggetti aventi sede nei comuni maggiormente colpiti dal terremoto del 2016 e/o nei centri storici di altri comuni</a:t>
            </a:r>
            <a:r>
              <a:rPr lang="it-IT" sz="1400" dirty="0"/>
              <a:t> </a:t>
            </a:r>
            <a:r>
              <a:rPr lang="it-IT" sz="1000" dirty="0"/>
              <a:t>(zone A PRG) </a:t>
            </a:r>
            <a:r>
              <a:rPr lang="it-IT" sz="1300" dirty="0"/>
              <a:t>e/o nei comuni con meno di 1.000 abitanti </a:t>
            </a:r>
            <a:r>
              <a:rPr lang="it-IT" sz="1000" dirty="0"/>
              <a:t>(Istat 2021)</a:t>
            </a:r>
          </a:p>
          <a:p>
            <a:pPr lvl="1" algn="just"/>
            <a:r>
              <a:rPr lang="it-IT" sz="1300" dirty="0"/>
              <a:t>che prevedono il coinvolgimento, tra i soci/gli associati, di disoccupati di lunga durata, donne inattive</a:t>
            </a:r>
          </a:p>
          <a:p>
            <a:pPr lvl="1" algn="just"/>
            <a:r>
              <a:rPr lang="it-IT" sz="1300" dirty="0"/>
              <a:t>presentate da consorzi e reti di associazioni e/o imprese sociali o partenariati sociali</a:t>
            </a:r>
          </a:p>
          <a:p>
            <a:pPr lvl="1" algn="just"/>
            <a:r>
              <a:rPr lang="it-IT" sz="1300" dirty="0"/>
              <a:t>presentate da soggetti che avviano un PPP </a:t>
            </a:r>
            <a:r>
              <a:rPr lang="it-IT" sz="1000" dirty="0"/>
              <a:t>(partenariato pubblico privato</a:t>
            </a:r>
            <a:r>
              <a:rPr lang="it-IT" sz="1400" dirty="0"/>
              <a:t>) </a:t>
            </a:r>
            <a:r>
              <a:rPr lang="it-IT" sz="1300" dirty="0"/>
              <a:t>o che abbiano un collegamento funzionale con progetti della Scheda Progetto B.2.2. o che abbiano avviato procedure di co-programmazione e/o co-progettazione ai sensi dell’art. 55 del Codice Terzo Settore</a:t>
            </a:r>
          </a:p>
          <a:p>
            <a:pPr lvl="1" algn="just"/>
            <a:endParaRPr lang="it-IT" sz="1400" dirty="0"/>
          </a:p>
          <a:p>
            <a:pPr lvl="1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60B3DD-B2AC-E3E7-D8F7-1BEE0BC113A6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737A4C9-FC83-A4DF-B94B-08D41EC3E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35</a:t>
            </a:fld>
            <a:endParaRPr lang="it-IT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1750590C-1181-20CD-7C8C-8C3579A174DF}"/>
              </a:ext>
            </a:extLst>
          </p:cNvPr>
          <p:cNvSpPr txBox="1">
            <a:spLocks/>
          </p:cNvSpPr>
          <p:nvPr/>
        </p:nvSpPr>
        <p:spPr>
          <a:xfrm>
            <a:off x="432000" y="1637460"/>
            <a:ext cx="5472000" cy="4551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Criteri di valutazione</a:t>
            </a: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3167059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21201"/>
            <a:ext cx="11340000" cy="432000"/>
          </a:xfrm>
        </p:spPr>
        <p:txBody>
          <a:bodyPr rtlCol="0"/>
          <a:lstStyle/>
          <a:p>
            <a:r>
              <a:rPr lang="it-IT" dirty="0"/>
              <a:t>Procedura di valutazione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(consolidamento e sviluppo)</a:t>
            </a:r>
            <a:r>
              <a:rPr lang="it-IT" dirty="0"/>
              <a:t> - Scheda Progetto B.2.3.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82288"/>
            <a:ext cx="5472000" cy="4154511"/>
          </a:xfrm>
        </p:spPr>
        <p:txBody>
          <a:bodyPr rtlCol="0"/>
          <a:lstStyle/>
          <a:p>
            <a:pPr lvl="0" algn="just">
              <a:buClr>
                <a:srgbClr val="00B0F0"/>
              </a:buClr>
            </a:pPr>
            <a:r>
              <a:rPr lang="it-IT" sz="1600" dirty="0">
                <a:solidFill>
                  <a:srgbClr val="12121E"/>
                </a:solidFill>
              </a:rPr>
              <a:t>Procedura a graduatoria unica :</a:t>
            </a:r>
          </a:p>
          <a:p>
            <a:pPr lvl="1" algn="just">
              <a:buClr>
                <a:srgbClr val="00B0F0"/>
              </a:buClr>
            </a:pPr>
            <a:r>
              <a:rPr lang="it-IT" sz="1400" dirty="0">
                <a:solidFill>
                  <a:srgbClr val="12121E"/>
                </a:solidFill>
              </a:rPr>
              <a:t>per le iniziative del Capo II e III del bando</a:t>
            </a:r>
          </a:p>
          <a:p>
            <a:pPr lvl="1" algn="just">
              <a:buClr>
                <a:srgbClr val="00B0F0"/>
              </a:buClr>
            </a:pPr>
            <a:r>
              <a:rPr lang="it-IT" sz="1400" dirty="0">
                <a:solidFill>
                  <a:srgbClr val="12121E"/>
                </a:solidFill>
              </a:rPr>
              <a:t>valutazione entro 90 giorni, in due fasi 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1400" dirty="0">
                <a:solidFill>
                  <a:srgbClr val="12121E"/>
                </a:solidFill>
              </a:rPr>
              <a:t>verifica dei requisiti </a:t>
            </a:r>
            <a:r>
              <a:rPr lang="it-IT" sz="1000" dirty="0">
                <a:solidFill>
                  <a:srgbClr val="12121E"/>
                </a:solidFill>
              </a:rPr>
              <a:t>(caratteristiche imprese, soggetti richiedenti e iniziativa in oggetto della domanda)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1400" dirty="0">
                <a:solidFill>
                  <a:srgbClr val="12121E"/>
                </a:solidFill>
              </a:rPr>
              <a:t>esame di merito documentale</a:t>
            </a:r>
          </a:p>
          <a:p>
            <a:pPr lvl="1" algn="just">
              <a:buClr>
                <a:srgbClr val="00B0F0"/>
              </a:buClr>
            </a:pPr>
            <a:r>
              <a:rPr lang="it-IT" sz="1400" dirty="0">
                <a:solidFill>
                  <a:srgbClr val="12121E"/>
                </a:solidFill>
              </a:rPr>
              <a:t>trasmissione elenco istruttorie ammesse al Comitato di valutazione che esprime la valutazione definitiva, formula la graduatoria e la trasmette alla Cabina di Coordinamento</a:t>
            </a:r>
          </a:p>
          <a:p>
            <a:pPr algn="just"/>
            <a:endParaRPr lang="it-IT" sz="1400" dirty="0"/>
          </a:p>
          <a:p>
            <a:pPr lvl="1" algn="just"/>
            <a:endParaRPr lang="it-IT" sz="1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60B3DD-B2AC-E3E7-D8F7-1BEE0BC113A6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737A4C9-FC83-A4DF-B94B-08D41EC3E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36</a:t>
            </a:fld>
            <a:endParaRPr lang="it-IT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1750590C-1181-20CD-7C8C-8C3579A174DF}"/>
              </a:ext>
            </a:extLst>
          </p:cNvPr>
          <p:cNvSpPr txBox="1">
            <a:spLocks/>
          </p:cNvSpPr>
          <p:nvPr/>
        </p:nvSpPr>
        <p:spPr>
          <a:xfrm>
            <a:off x="432000" y="1637460"/>
            <a:ext cx="5472000" cy="4551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Procedura di valutazione</a:t>
            </a:r>
            <a:endParaRPr lang="it-IT" sz="15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AB1D6E1-914C-4755-326E-9C2FAFC90209}"/>
              </a:ext>
            </a:extLst>
          </p:cNvPr>
          <p:cNvSpPr txBox="1"/>
          <p:nvPr/>
        </p:nvSpPr>
        <p:spPr>
          <a:xfrm>
            <a:off x="6204030" y="1990846"/>
            <a:ext cx="45488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583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230FF-EE01-E471-D315-A795EEDD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488041"/>
            <a:ext cx="11340000" cy="432000"/>
          </a:xfrm>
        </p:spPr>
        <p:txBody>
          <a:bodyPr/>
          <a:lstStyle/>
          <a:p>
            <a:r>
              <a:rPr lang="it-IT" dirty="0"/>
              <a:t>Agevolazioni </a:t>
            </a:r>
            <a:r>
              <a:rPr lang="it-IT" sz="2400" dirty="0"/>
              <a:t>(consolidamento e sviluppo)</a:t>
            </a:r>
            <a:r>
              <a:rPr lang="it-IT" dirty="0"/>
              <a:t> - Scheda Progetto B.2.3.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D49C40-012E-635F-C00E-D2CA7080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89" y="2275527"/>
            <a:ext cx="5588371" cy="4089836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it-IT" sz="1500" dirty="0"/>
              <a:t>per le </a:t>
            </a:r>
            <a:r>
              <a:rPr lang="it-IT" sz="1500" b="1" dirty="0"/>
              <a:t>aree non ricadenti </a:t>
            </a:r>
            <a:r>
              <a:rPr lang="it-IT" sz="1500" dirty="0"/>
              <a:t>nelle zone di cui all’art. 107, paragrafo 3, lett. C, del TFUE, subordinatamente all’approvazione del regime </a:t>
            </a:r>
            <a:r>
              <a:rPr lang="it-IT" sz="1000" dirty="0">
                <a:solidFill>
                  <a:srgbClr val="12121E"/>
                </a:solidFill>
              </a:rPr>
              <a:t>(3.13 Quadro temporaneo Covid)</a:t>
            </a:r>
            <a:r>
              <a:rPr lang="it-IT" sz="1500" dirty="0"/>
              <a:t> da parte della Commissione Europea e per le agevolazioni deliberate entro il 31/12/2022</a:t>
            </a:r>
          </a:p>
          <a:p>
            <a:pPr lvl="2" algn="just"/>
            <a:r>
              <a:rPr lang="it-IT" sz="1400" dirty="0"/>
              <a:t>piccole imprese – contributo massimo del 35%</a:t>
            </a:r>
          </a:p>
          <a:p>
            <a:pPr lvl="2" algn="just"/>
            <a:r>
              <a:rPr lang="it-IT" sz="1400" dirty="0"/>
              <a:t>medie imprese – contributo massimo del 25%</a:t>
            </a:r>
          </a:p>
          <a:p>
            <a:pPr marL="266700" lvl="1" indent="0" algn="just">
              <a:buNone/>
            </a:pPr>
            <a:r>
              <a:rPr lang="it-IT" sz="1400" dirty="0"/>
              <a:t>misure che possono essere usate in combinazione, su diversi costi ammissibili, con</a:t>
            </a:r>
          </a:p>
          <a:p>
            <a:pPr lvl="2" algn="just"/>
            <a:r>
              <a:rPr lang="it-IT" sz="1400" dirty="0"/>
              <a:t>«de </a:t>
            </a:r>
            <a:r>
              <a:rPr lang="it-IT" sz="1400" dirty="0" err="1"/>
              <a:t>minimis</a:t>
            </a:r>
            <a:r>
              <a:rPr lang="it-IT" sz="1400" dirty="0"/>
              <a:t>», massimale di € 200.000 </a:t>
            </a:r>
            <a:r>
              <a:rPr lang="it-IT" sz="1000" dirty="0"/>
              <a:t>(fino all’80% della voce di spesa)</a:t>
            </a:r>
            <a:r>
              <a:rPr lang="it-IT" sz="1400" dirty="0"/>
              <a:t>, oppure</a:t>
            </a:r>
          </a:p>
          <a:p>
            <a:pPr lvl="2" algn="just"/>
            <a:r>
              <a:rPr lang="it-IT" sz="1400" dirty="0"/>
              <a:t>«sezione 2.1. del Quadro Temporaneo Ucraina», massimale di € 400.000 </a:t>
            </a:r>
            <a:r>
              <a:rPr lang="it-IT" sz="1000" dirty="0"/>
              <a:t>(fino all’80% della voce di spesa)</a:t>
            </a:r>
            <a:r>
              <a:rPr lang="it-IT" sz="1400" dirty="0"/>
              <a:t>,</a:t>
            </a:r>
            <a:r>
              <a:rPr lang="it-IT" sz="1000" dirty="0"/>
              <a:t> </a:t>
            </a:r>
            <a:r>
              <a:rPr lang="it-IT" sz="1400" dirty="0"/>
              <a:t>subordinatamente all’approvazione del regime da parte della Commissione Europea e per le agevolazioni deliberate entro il 31/12/2022</a:t>
            </a:r>
          </a:p>
          <a:p>
            <a:pPr marL="542925" lvl="2" indent="0" algn="just">
              <a:buNone/>
            </a:pPr>
            <a:endParaRPr lang="it-IT" sz="8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C4467F-C821-2335-8DD6-DD9B3EDDE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140" y="2292309"/>
            <a:ext cx="5483998" cy="3868486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it-IT" sz="1500" dirty="0"/>
              <a:t>per le </a:t>
            </a:r>
            <a:r>
              <a:rPr lang="it-IT" sz="1500" b="1" dirty="0"/>
              <a:t>aree ricadenti </a:t>
            </a:r>
            <a:r>
              <a:rPr lang="it-IT" sz="1500" dirty="0"/>
              <a:t>nelle zone di cui all’art. 107, paragrafo 3, lett. C, del TFUE, subordinatamente all’approvazione del regime </a:t>
            </a:r>
            <a:r>
              <a:rPr lang="it-IT" sz="1000" dirty="0">
                <a:solidFill>
                  <a:srgbClr val="12121E"/>
                </a:solidFill>
              </a:rPr>
              <a:t>(3.13 Quadro temporaneo Covid)</a:t>
            </a:r>
            <a:r>
              <a:rPr lang="it-IT" dirty="0">
                <a:solidFill>
                  <a:srgbClr val="12121E"/>
                </a:solidFill>
              </a:rPr>
              <a:t> </a:t>
            </a:r>
            <a:r>
              <a:rPr lang="it-IT" sz="1500" dirty="0"/>
              <a:t>da parte della Commissione Europea e per le agevolazioni deliberate entro il 31/12/2022</a:t>
            </a:r>
          </a:p>
          <a:p>
            <a:pPr lvl="2" algn="just"/>
            <a:r>
              <a:rPr lang="it-IT" sz="1400" dirty="0"/>
              <a:t>piccole imprese – contributo massimo del 50%</a:t>
            </a:r>
          </a:p>
          <a:p>
            <a:pPr lvl="2" algn="just"/>
            <a:r>
              <a:rPr lang="it-IT" sz="1400" dirty="0"/>
              <a:t>medie imprese – contributo massimo del 40%</a:t>
            </a:r>
          </a:p>
          <a:p>
            <a:pPr marL="266700" lvl="1" indent="0" algn="just">
              <a:buNone/>
            </a:pPr>
            <a:r>
              <a:rPr lang="it-IT" sz="1400" dirty="0"/>
              <a:t>misure che possono essere usate in combinazione, su diversi costi ammissibili, con</a:t>
            </a:r>
          </a:p>
          <a:p>
            <a:pPr lvl="2" algn="just"/>
            <a:r>
              <a:rPr lang="it-IT" sz="1400" dirty="0"/>
              <a:t>«de </a:t>
            </a:r>
            <a:r>
              <a:rPr lang="it-IT" sz="1400" dirty="0" err="1"/>
              <a:t>minimis</a:t>
            </a:r>
            <a:r>
              <a:rPr lang="it-IT" sz="1400" dirty="0"/>
              <a:t>», massimale di € 200.000 </a:t>
            </a:r>
            <a:r>
              <a:rPr lang="it-IT" sz="1000" dirty="0"/>
              <a:t>(fino all’80% della voce di spesa)</a:t>
            </a:r>
            <a:r>
              <a:rPr lang="it-IT" sz="1400" dirty="0">
                <a:solidFill>
                  <a:srgbClr val="12121E"/>
                </a:solidFill>
              </a:rPr>
              <a:t> , oppure</a:t>
            </a:r>
            <a:endParaRPr lang="it-IT" sz="1000" dirty="0"/>
          </a:p>
          <a:p>
            <a:pPr lvl="2" algn="just"/>
            <a:r>
              <a:rPr lang="it-IT" sz="1400" dirty="0"/>
              <a:t>«sezione 2.1. del Quadro Temporaneo Ucraina», massimale di € 400.000 </a:t>
            </a:r>
            <a:r>
              <a:rPr lang="it-IT" sz="1000" dirty="0"/>
              <a:t>(fino all’80% della voce di spesa)</a:t>
            </a:r>
            <a:r>
              <a:rPr lang="it-IT" sz="1400" dirty="0">
                <a:solidFill>
                  <a:srgbClr val="12121E"/>
                </a:solidFill>
              </a:rPr>
              <a:t>,</a:t>
            </a:r>
            <a:r>
              <a:rPr lang="it-IT" sz="1000" dirty="0">
                <a:solidFill>
                  <a:srgbClr val="12121E"/>
                </a:solidFill>
              </a:rPr>
              <a:t> </a:t>
            </a:r>
            <a:r>
              <a:rPr lang="it-IT" sz="1400" dirty="0">
                <a:solidFill>
                  <a:srgbClr val="12121E"/>
                </a:solidFill>
              </a:rPr>
              <a:t>subordinatamente all’approvazione del regime da parte della Commissione Europea e per le agevolazioni deliberate entro il 31/12/2022</a:t>
            </a:r>
          </a:p>
          <a:p>
            <a:pPr lvl="2" algn="just"/>
            <a:endParaRPr lang="it-IT" sz="1000" dirty="0"/>
          </a:p>
          <a:p>
            <a:pPr marL="342900" indent="-342900">
              <a:buFont typeface="+mj-lt"/>
              <a:buAutoNum type="arabicPeriod" startAt="2"/>
            </a:pPr>
            <a:endParaRPr lang="it-IT" sz="1600" dirty="0"/>
          </a:p>
          <a:p>
            <a:pPr marL="342900" indent="-342900">
              <a:buFont typeface="+mj-lt"/>
              <a:buAutoNum type="arabicPeriod" startAt="2"/>
            </a:pPr>
            <a:endParaRPr lang="it-IT" sz="16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CCD020-965D-BEEF-D6F8-DE5936385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it-IT" noProof="0" smtClean="0"/>
              <a:pPr rtl="0"/>
              <a:t>37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20BDD6-4B2F-CC55-346A-C64998EC28D0}"/>
              </a:ext>
            </a:extLst>
          </p:cNvPr>
          <p:cNvSpPr txBox="1"/>
          <p:nvPr/>
        </p:nvSpPr>
        <p:spPr>
          <a:xfrm>
            <a:off x="426000" y="1424628"/>
            <a:ext cx="1107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 seguenti tipologie di agevolazioni sono sotto forma di sovvenzione in percentuale sui costi ammissibili e </a:t>
            </a:r>
          </a:p>
          <a:p>
            <a:r>
              <a:rPr lang="it-IT" dirty="0"/>
              <a:t>il richiedente può scegliere quella più adeguata al suo piano d’investimento: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FDF4EC-D5BD-9950-B920-71D870793DD4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7932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230FF-EE01-E471-D315-A795EEDD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488041"/>
            <a:ext cx="11340000" cy="432000"/>
          </a:xfrm>
        </p:spPr>
        <p:txBody>
          <a:bodyPr/>
          <a:lstStyle/>
          <a:p>
            <a:r>
              <a:rPr lang="it-IT" dirty="0"/>
              <a:t>Agevolazioni </a:t>
            </a:r>
            <a:r>
              <a:rPr lang="it-IT" sz="2400" dirty="0"/>
              <a:t>(consolidamento e sviluppo) </a:t>
            </a:r>
            <a:r>
              <a:rPr lang="it-IT" dirty="0"/>
              <a:t>- Scheda Progetto B.2.3.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D49C40-012E-635F-C00E-D2CA7080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445" y="2239212"/>
            <a:ext cx="5472000" cy="4154511"/>
          </a:xfrm>
        </p:spPr>
        <p:txBody>
          <a:bodyPr/>
          <a:lstStyle/>
          <a:p>
            <a:pPr marL="342900" indent="-342900" algn="just">
              <a:buFont typeface="+mj-lt"/>
              <a:buAutoNum type="arabicPeriod" startAt="3"/>
            </a:pPr>
            <a:r>
              <a:rPr lang="it-IT" sz="1500" dirty="0"/>
              <a:t>in alternativa, su </a:t>
            </a:r>
            <a:r>
              <a:rPr lang="it-IT" sz="1500" b="1" dirty="0"/>
              <a:t>tutte le aree</a:t>
            </a:r>
          </a:p>
          <a:p>
            <a:pPr lvl="2" algn="just"/>
            <a:r>
              <a:rPr lang="it-IT" sz="1300" dirty="0"/>
              <a:t>«de </a:t>
            </a:r>
            <a:r>
              <a:rPr lang="it-IT" sz="1300" dirty="0" err="1"/>
              <a:t>minimis</a:t>
            </a:r>
            <a:r>
              <a:rPr lang="it-IT" sz="1300" dirty="0"/>
              <a:t>», massimale di € 200.000 </a:t>
            </a:r>
            <a:r>
              <a:rPr lang="it-IT" sz="1000" dirty="0"/>
              <a:t>(fino all’80% della voce di spesa)</a:t>
            </a:r>
            <a:r>
              <a:rPr lang="it-IT" sz="1300" dirty="0"/>
              <a:t>, oppure</a:t>
            </a:r>
          </a:p>
          <a:p>
            <a:pPr lvl="2" algn="just"/>
            <a:r>
              <a:rPr lang="it-IT" sz="1300" dirty="0"/>
              <a:t>«sezione 2.1. del Quadro Temporaneo Ucraina», massimale di € 400.000 </a:t>
            </a:r>
            <a:r>
              <a:rPr lang="it-IT" sz="1000" dirty="0"/>
              <a:t>(fino all’80% della voce di spesa)</a:t>
            </a:r>
            <a:r>
              <a:rPr lang="it-IT" sz="1300" dirty="0"/>
              <a:t>, subordinatamente all’approvazione del regime da parte della Commissione Europea e per le agevolazioni deliberate entro il 31/12/2022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it-IT" sz="1500" dirty="0"/>
              <a:t>per imprese di </a:t>
            </a:r>
            <a:r>
              <a:rPr lang="it-IT" sz="1500" b="1" dirty="0"/>
              <a:t>tutte le aree</a:t>
            </a:r>
            <a:r>
              <a:rPr lang="it-IT" sz="1500" dirty="0"/>
              <a:t>, operanti nei settori della cultura e della conservazione del patrimonio culturale, di cui all’art. 53 GBER</a:t>
            </a:r>
          </a:p>
          <a:p>
            <a:pPr marL="885825" lvl="2" indent="-342900" algn="just"/>
            <a:r>
              <a:rPr lang="it-IT" sz="1300" dirty="0"/>
              <a:t>fino ad un massimo di € 1.600.000 </a:t>
            </a:r>
            <a:r>
              <a:rPr lang="it-IT" sz="1000" dirty="0"/>
              <a:t>(fino all’70% della voce di spesa)</a:t>
            </a:r>
          </a:p>
          <a:p>
            <a:pPr marL="276225" lvl="1" indent="0" algn="just">
              <a:buNone/>
            </a:pPr>
            <a:r>
              <a:rPr lang="it-IT" sz="1300" dirty="0"/>
              <a:t>misura che può essere usata in combinazione, su diversi costi ammissibili, con</a:t>
            </a:r>
          </a:p>
          <a:p>
            <a:pPr marL="828675" lvl="2" indent="-285750" algn="just"/>
            <a:r>
              <a:rPr lang="it-IT" sz="1300" dirty="0"/>
              <a:t>«de </a:t>
            </a:r>
            <a:r>
              <a:rPr lang="it-IT" sz="1300" dirty="0" err="1"/>
              <a:t>minimis</a:t>
            </a:r>
            <a:r>
              <a:rPr lang="it-IT" sz="1300" dirty="0"/>
              <a:t>», fino ad un massimo di € 200.000 </a:t>
            </a:r>
            <a:r>
              <a:rPr lang="it-IT" sz="1000" dirty="0"/>
              <a:t>(fino all’80% della voce di spesa), </a:t>
            </a:r>
            <a:r>
              <a:rPr lang="it-IT" sz="1300" dirty="0"/>
              <a:t>fermo restante il massimale complessivo degli aiuti di € 2.000.000</a:t>
            </a:r>
          </a:p>
          <a:p>
            <a:pPr marL="828675" lvl="2" indent="-285750" algn="just"/>
            <a:endParaRPr lang="it-IT" sz="1200" dirty="0"/>
          </a:p>
          <a:p>
            <a:pPr marL="828675" lvl="2" indent="-285750" algn="just"/>
            <a:endParaRPr lang="it-IT" sz="1200" dirty="0"/>
          </a:p>
          <a:p>
            <a:pPr marL="342900" indent="-342900" algn="just">
              <a:buFont typeface="+mj-lt"/>
              <a:buAutoNum type="arabicPeriod" startAt="3"/>
            </a:pPr>
            <a:endParaRPr lang="it-IT" sz="8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C4467F-C821-2335-8DD6-DD9B3EDDE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5679" y="2232181"/>
            <a:ext cx="5986849" cy="4102643"/>
          </a:xfrm>
        </p:spPr>
        <p:txBody>
          <a:bodyPr/>
          <a:lstStyle/>
          <a:p>
            <a:pPr marL="342900" indent="-342900" algn="just">
              <a:buFont typeface="+mj-lt"/>
              <a:buAutoNum type="arabicPeriod" startAt="5"/>
            </a:pPr>
            <a:r>
              <a:rPr lang="it-IT" sz="1400" dirty="0"/>
              <a:t>per imprese di </a:t>
            </a:r>
            <a:r>
              <a:rPr lang="it-IT" sz="1400" b="1" dirty="0"/>
              <a:t>tutte le aree</a:t>
            </a:r>
            <a:r>
              <a:rPr lang="it-IT" sz="1400" dirty="0"/>
              <a:t>, operanti nei settori delle infrastrutture sportive aperte </a:t>
            </a:r>
            <a:r>
              <a:rPr lang="it-IT" sz="1400"/>
              <a:t>al pubblico, </a:t>
            </a:r>
            <a:r>
              <a:rPr lang="it-IT" sz="1400" dirty="0"/>
              <a:t>di cui all’art. 55 GBER</a:t>
            </a:r>
          </a:p>
          <a:p>
            <a:pPr marL="885825" lvl="2" indent="-342900" algn="just"/>
            <a:r>
              <a:rPr lang="it-IT" sz="1300" dirty="0"/>
              <a:t>fino ad un massimo di € 1.400.000 </a:t>
            </a:r>
            <a:r>
              <a:rPr lang="it-IT" sz="1000" dirty="0"/>
              <a:t>(fino all’70% della voce di spesa)</a:t>
            </a:r>
          </a:p>
          <a:p>
            <a:pPr marL="276225" lvl="1" indent="0" algn="just">
              <a:buNone/>
            </a:pPr>
            <a:r>
              <a:rPr lang="it-IT" sz="1300" dirty="0"/>
              <a:t>misura che può essere usata in combinazione, su diversi costi ammissibili, con</a:t>
            </a:r>
          </a:p>
          <a:p>
            <a:pPr marL="828675" lvl="2" indent="-285750" algn="just"/>
            <a:r>
              <a:rPr lang="it-IT" sz="1300" dirty="0"/>
              <a:t>«de </a:t>
            </a:r>
            <a:r>
              <a:rPr lang="it-IT" sz="1300" dirty="0" err="1"/>
              <a:t>minimis</a:t>
            </a:r>
            <a:r>
              <a:rPr lang="it-IT" sz="1300" dirty="0"/>
              <a:t>», fino ad un massimo di € 200.000 </a:t>
            </a:r>
            <a:r>
              <a:rPr lang="it-IT" sz="1000" dirty="0"/>
              <a:t>(fino all’80% della voce di spesa), </a:t>
            </a:r>
            <a:r>
              <a:rPr lang="it-IT" sz="1300" dirty="0">
                <a:solidFill>
                  <a:srgbClr val="12121E"/>
                </a:solidFill>
              </a:rPr>
              <a:t>fermo restante il massimale complessivo degli aiuti di € 2.000.000</a:t>
            </a:r>
          </a:p>
          <a:p>
            <a:pPr marL="285750" indent="-285750" algn="just">
              <a:buFont typeface="+mj-lt"/>
              <a:buAutoNum type="arabicPeriod" startAt="6"/>
            </a:pPr>
            <a:r>
              <a:rPr lang="it-IT" sz="1400" dirty="0">
                <a:solidFill>
                  <a:srgbClr val="12121E"/>
                </a:solidFill>
              </a:rPr>
              <a:t>per sedi e attrezzature destinate ad attività di </a:t>
            </a:r>
            <a:r>
              <a:rPr lang="it-IT" sz="1400" b="1" dirty="0">
                <a:solidFill>
                  <a:srgbClr val="12121E"/>
                </a:solidFill>
              </a:rPr>
              <a:t>servizio civile </a:t>
            </a:r>
            <a:r>
              <a:rPr lang="it-IT" sz="1400" dirty="0">
                <a:solidFill>
                  <a:srgbClr val="12121E"/>
                </a:solidFill>
              </a:rPr>
              <a:t>da parte di enti nazionali iscritti all’Albo del servizio civile universale, di cui all’art. 56 GBER</a:t>
            </a:r>
          </a:p>
          <a:p>
            <a:pPr marL="885825" lvl="2" indent="-342900" algn="just"/>
            <a:r>
              <a:rPr lang="it-IT" sz="1300" dirty="0">
                <a:solidFill>
                  <a:srgbClr val="12121E"/>
                </a:solidFill>
              </a:rPr>
              <a:t>fino ad un massimo di € 800.000 </a:t>
            </a:r>
            <a:r>
              <a:rPr lang="it-IT" sz="1000" dirty="0">
                <a:solidFill>
                  <a:srgbClr val="12121E"/>
                </a:solidFill>
              </a:rPr>
              <a:t>(contributo da parte dell’ente del 20%)</a:t>
            </a:r>
          </a:p>
          <a:p>
            <a:pPr marL="276225" lvl="1" indent="0" algn="just">
              <a:buNone/>
            </a:pPr>
            <a:r>
              <a:rPr lang="it-IT" sz="1300" dirty="0">
                <a:solidFill>
                  <a:srgbClr val="12121E"/>
                </a:solidFill>
              </a:rPr>
              <a:t>misura che può essere usata in combinazione, su diversi costi ammissibili, con</a:t>
            </a:r>
          </a:p>
          <a:p>
            <a:pPr marL="828675" lvl="2" indent="-285750" algn="just"/>
            <a:r>
              <a:rPr lang="it-IT" sz="1300" dirty="0">
                <a:solidFill>
                  <a:srgbClr val="12121E"/>
                </a:solidFill>
              </a:rPr>
              <a:t>«de </a:t>
            </a:r>
            <a:r>
              <a:rPr lang="it-IT" sz="1300" dirty="0" err="1">
                <a:solidFill>
                  <a:srgbClr val="12121E"/>
                </a:solidFill>
              </a:rPr>
              <a:t>minimis</a:t>
            </a:r>
            <a:r>
              <a:rPr lang="it-IT" sz="1300" dirty="0">
                <a:solidFill>
                  <a:srgbClr val="12121E"/>
                </a:solidFill>
              </a:rPr>
              <a:t>», fino ad un massimo di € 200.000 </a:t>
            </a:r>
            <a:r>
              <a:rPr lang="it-IT" sz="1000" dirty="0">
                <a:solidFill>
                  <a:srgbClr val="12121E"/>
                </a:solidFill>
              </a:rPr>
              <a:t>(fino all’80% della voce di spesa)</a:t>
            </a:r>
            <a:endParaRPr lang="it-IT" sz="1500" dirty="0"/>
          </a:p>
          <a:p>
            <a:pPr lvl="2" algn="just">
              <a:buFont typeface="Wingdings" pitchFamily="2" charset="2"/>
              <a:buChar char="Ø"/>
            </a:pPr>
            <a:endParaRPr lang="it-IT" sz="1200" dirty="0"/>
          </a:p>
          <a:p>
            <a:pPr marL="619125" lvl="1" indent="-342900"/>
            <a:endParaRPr lang="it-IT" sz="1200" dirty="0"/>
          </a:p>
          <a:p>
            <a:pPr lvl="2">
              <a:buFont typeface="Wingdings" pitchFamily="2" charset="2"/>
              <a:buChar char="Ø"/>
            </a:pPr>
            <a:endParaRPr lang="it-IT" sz="1200" dirty="0"/>
          </a:p>
          <a:p>
            <a:pPr marL="342900" indent="-342900">
              <a:buFont typeface="+mj-lt"/>
              <a:buAutoNum type="arabicPeriod" startAt="6"/>
            </a:pPr>
            <a:endParaRPr lang="it-IT" sz="1600" dirty="0"/>
          </a:p>
          <a:p>
            <a:pPr marL="342900" indent="-342900">
              <a:buFont typeface="+mj-lt"/>
              <a:buAutoNum type="arabicPeriod" startAt="6"/>
            </a:pPr>
            <a:endParaRPr lang="it-IT" sz="16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CCD020-965D-BEEF-D6F8-DE5936385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it-IT" noProof="0" smtClean="0"/>
              <a:pPr rtl="0"/>
              <a:t>38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20BDD6-4B2F-CC55-346A-C64998EC28D0}"/>
              </a:ext>
            </a:extLst>
          </p:cNvPr>
          <p:cNvSpPr txBox="1"/>
          <p:nvPr/>
        </p:nvSpPr>
        <p:spPr>
          <a:xfrm>
            <a:off x="426000" y="1434796"/>
            <a:ext cx="11075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 seguenti tipologie di agevolazioni sono sotto forma di sovvenzione in percentuale sui costi ammissibili e </a:t>
            </a:r>
          </a:p>
          <a:p>
            <a:r>
              <a:rPr lang="it-IT" dirty="0"/>
              <a:t>il richiedente può scegliere quella più adeguata al suo piano d’investimento: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FDF4EC-D5BD-9950-B920-71D870793DD4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2368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egnaposto immagine 47" descr="Gruppo di persone in una stanza con parete di vetro">
            <a:extLst>
              <a:ext uri="{FF2B5EF4-FFF2-40B4-BE49-F238E27FC236}">
                <a16:creationId xmlns:a16="http://schemas.microsoft.com/office/drawing/2014/main" id="{AC966987-B293-404A-BBED-86957A0603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86563"/>
          </a:xfrm>
        </p:spPr>
      </p:pic>
      <p:sp>
        <p:nvSpPr>
          <p:cNvPr id="32" name="Rettangolo 31" title="Sfondo semitrasparente scuro">
            <a:extLst>
              <a:ext uri="{FF2B5EF4-FFF2-40B4-BE49-F238E27FC236}">
                <a16:creationId xmlns:a16="http://schemas.microsoft.com/office/drawing/2014/main" id="{A851B3CA-790D-465D-9B97-AA9876E357B9}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it-IT" dirty="0"/>
              <a:t>Grazie</a:t>
            </a:r>
          </a:p>
        </p:txBody>
      </p:sp>
      <p:cxnSp>
        <p:nvCxnSpPr>
          <p:cNvPr id="16" name="Connettore diritto 15" title="Linea di divisione">
            <a:extLst>
              <a:ext uri="{FF2B5EF4-FFF2-40B4-BE49-F238E27FC236}">
                <a16:creationId xmlns:a16="http://schemas.microsoft.com/office/drawing/2014/main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484822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669723-602B-E920-980B-0EF91FCED051}"/>
              </a:ext>
            </a:extLst>
          </p:cNvPr>
          <p:cNvSpPr txBox="1"/>
          <p:nvPr/>
        </p:nvSpPr>
        <p:spPr>
          <a:xfrm>
            <a:off x="6399217" y="5014918"/>
            <a:ext cx="50840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</a:rPr>
              <a:t>Per quanto non specificato si rinvia ai bandi</a:t>
            </a:r>
          </a:p>
        </p:txBody>
      </p:sp>
    </p:spTree>
    <p:extLst>
      <p:ext uri="{BB962C8B-B14F-4D97-AF65-F5344CB8AC3E}">
        <p14:creationId xmlns:p14="http://schemas.microsoft.com/office/powerpoint/2010/main" val="108788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DF80E271-E84B-449B-9CF0-F34E075335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26" y="0"/>
            <a:ext cx="4578829" cy="4578829"/>
          </a:xfr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r>
              <a:rPr lang="it-IT" sz="3200" dirty="0"/>
              <a:t>Scheda Progetto B.2.1.</a:t>
            </a:r>
          </a:p>
        </p:txBody>
      </p:sp>
      <p:cxnSp>
        <p:nvCxnSpPr>
          <p:cNvPr id="12" name="Connettore diritto 11" title="Linea di divisione">
            <a:extLst>
              <a:ext uri="{FF2B5EF4-FFF2-40B4-BE49-F238E27FC236}">
                <a16:creationId xmlns:a16="http://schemas.microsoft.com/office/drawing/2014/main" id="{3E48293B-B086-4048-863C-47E7C47880A1}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 rtlCol="0"/>
          <a:lstStyle/>
          <a:p>
            <a:r>
              <a:rPr lang="it-IT" dirty="0"/>
              <a:t>Interventi per lo sviluppo delle imprese culturali, creative, turistiche, sportive, anche del terzo settore</a:t>
            </a:r>
          </a:p>
        </p:txBody>
      </p:sp>
      <p:sp>
        <p:nvSpPr>
          <p:cNvPr id="16" name="Rettangolo 15" title="Sfondo dell'icona">
            <a:extLst>
              <a:ext uri="{FF2B5EF4-FFF2-40B4-BE49-F238E27FC236}">
                <a16:creationId xmlns:a16="http://schemas.microsoft.com/office/drawing/2014/main" id="{05860339-31F7-4884-957E-5C40F818EBB8}"/>
              </a:ext>
            </a:extLst>
          </p:cNvPr>
          <p:cNvSpPr/>
          <p:nvPr/>
        </p:nvSpPr>
        <p:spPr>
          <a:xfrm>
            <a:off x="6536729" y="321682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25" name="Elemento grafico 24" descr="Lingotti d'oro" title="Icona segnaposto">
            <a:extLst>
              <a:ext uri="{FF2B5EF4-FFF2-40B4-BE49-F238E27FC236}">
                <a16:creationId xmlns:a16="http://schemas.microsoft.com/office/drawing/2014/main" id="{7CF8B318-D925-4AA4-A626-B915F8B960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5863" y="620816"/>
            <a:ext cx="516155" cy="51615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0661" y="1735238"/>
            <a:ext cx="1800000" cy="360000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Beneficiari</a:t>
            </a:r>
          </a:p>
        </p:txBody>
      </p:sp>
      <p:cxnSp>
        <p:nvCxnSpPr>
          <p:cNvPr id="18" name="Connettore diritto 17" title="Linea di divisione">
            <a:extLst>
              <a:ext uri="{FF2B5EF4-FFF2-40B4-BE49-F238E27FC236}">
                <a16:creationId xmlns:a16="http://schemas.microsoft.com/office/drawing/2014/main" id="{45C26E9A-3991-49A2-8D63-94C577E8A0AC}"/>
              </a:ext>
            </a:extLst>
          </p:cNvPr>
          <p:cNvCxnSpPr>
            <a:cxnSpLocks/>
          </p:cNvCxnSpPr>
          <p:nvPr/>
        </p:nvCxnSpPr>
        <p:spPr>
          <a:xfrm>
            <a:off x="6386854" y="2169328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0854" y="2319395"/>
            <a:ext cx="1800000" cy="3880109"/>
          </a:xfrm>
        </p:spPr>
        <p:txBody>
          <a:bodyPr rtlCol="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/>
              <a:t>Micro imprese e PMI </a:t>
            </a:r>
            <a:r>
              <a:rPr lang="it-IT" sz="1000" dirty="0"/>
              <a:t>(presentare gli ultimi bilanci approvati, salvo start-up e neo-costituite)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it-IT" sz="1200" dirty="0"/>
              <a:t>Reti d’impresa </a:t>
            </a:r>
            <a:r>
              <a:rPr lang="it-IT" sz="1000" dirty="0"/>
              <a:t>(soggetto)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it-IT" sz="1200" dirty="0"/>
              <a:t>Imprese sociali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it-IT" sz="1200" dirty="0"/>
              <a:t>Società sportive dilettantistiche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dirty="0"/>
              <a:t>Associazioni sportive dilettantistiche </a:t>
            </a:r>
            <a:r>
              <a:rPr lang="it-IT" sz="1000" dirty="0"/>
              <a:t>(iscritte al Repertorio Economico Amministrativo presso CCIAA, titolari P.IVA e almeno ultimi 2 bilanci approvati)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/>
              <a:t>Enti religiosi civilmente riconosciuti</a:t>
            </a:r>
          </a:p>
          <a:p>
            <a:pPr algn="l" rtl="0"/>
            <a:endParaRPr lang="it-IT" dirty="0"/>
          </a:p>
        </p:txBody>
      </p:sp>
      <p:sp>
        <p:nvSpPr>
          <p:cNvPr id="15" name="Rettangolo 14" title="Sfondo dell'icona">
            <a:extLst>
              <a:ext uri="{FF2B5EF4-FFF2-40B4-BE49-F238E27FC236}">
                <a16:creationId xmlns:a16="http://schemas.microsoft.com/office/drawing/2014/main" id="{056960D0-0A22-4E28-82F3-B9AA805E96A4}"/>
              </a:ext>
            </a:extLst>
          </p:cNvPr>
          <p:cNvSpPr/>
          <p:nvPr/>
        </p:nvSpPr>
        <p:spPr>
          <a:xfrm>
            <a:off x="8451254" y="321682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29" name="Elemento grafico 28" descr="Matita" title="Icona segnaposto">
            <a:extLst>
              <a:ext uri="{FF2B5EF4-FFF2-40B4-BE49-F238E27FC236}">
                <a16:creationId xmlns:a16="http://schemas.microsoft.com/office/drawing/2014/main" id="{87645AAE-99D6-4DF7-BBA8-ACD6942E16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50388" y="620816"/>
            <a:ext cx="516155" cy="516155"/>
          </a:xfrm>
          <a:prstGeom prst="rect">
            <a:avLst/>
          </a:prstGeom>
        </p:spPr>
      </p:pic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186" y="1735238"/>
            <a:ext cx="1800000" cy="360000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Erogazione</a:t>
            </a:r>
          </a:p>
        </p:txBody>
      </p:sp>
      <p:cxnSp>
        <p:nvCxnSpPr>
          <p:cNvPr id="19" name="Connettore diritto 18" title="Linea di divisione">
            <a:extLst>
              <a:ext uri="{FF2B5EF4-FFF2-40B4-BE49-F238E27FC236}">
                <a16:creationId xmlns:a16="http://schemas.microsoft.com/office/drawing/2014/main" id="{4EAA895A-8A04-4C68-83A5-3E4F5209FB7E}"/>
              </a:ext>
            </a:extLst>
          </p:cNvPr>
          <p:cNvCxnSpPr>
            <a:cxnSpLocks/>
          </p:cNvCxnSpPr>
          <p:nvPr/>
        </p:nvCxnSpPr>
        <p:spPr>
          <a:xfrm>
            <a:off x="8301379" y="2169328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75379" y="2319395"/>
            <a:ext cx="1800000" cy="3995723"/>
          </a:xfrm>
        </p:spPr>
        <p:txBody>
          <a:bodyPr rtlCol="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/>
              <a:t>Concessione di agevolazioni a fondo perduto</a:t>
            </a:r>
          </a:p>
          <a:p>
            <a:pPr marL="285750" lvl="0" indent="-285750" algn="l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1200" dirty="0"/>
              <a:t>Erogazioni a stato di avanzamento lavor</a:t>
            </a:r>
            <a:r>
              <a:rPr lang="it-IT" sz="1300" dirty="0"/>
              <a:t>i </a:t>
            </a:r>
            <a:r>
              <a:rPr lang="it-IT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(pari ad almeno il 20% ciascuno) </a:t>
            </a:r>
            <a:r>
              <a:rPr lang="it-IT" sz="1200" dirty="0"/>
              <a:t>con possibilità di anticipazione della prima quota a fronte di fidejussione </a:t>
            </a:r>
            <a:r>
              <a:rPr lang="it-IT" sz="1000" dirty="0"/>
              <a:t>(non superiore al 40%)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/>
              <a:t>Monitoraggio e verifica di congruità delle spese effettivamente sostenute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3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7" name="Rettangolo 16" title="Sfondo dell'icona">
            <a:extLst>
              <a:ext uri="{FF2B5EF4-FFF2-40B4-BE49-F238E27FC236}">
                <a16:creationId xmlns:a16="http://schemas.microsoft.com/office/drawing/2014/main" id="{7AEBBE7F-98BB-4059-8F15-7198C7DAC337}"/>
              </a:ext>
            </a:extLst>
          </p:cNvPr>
          <p:cNvSpPr/>
          <p:nvPr/>
        </p:nvSpPr>
        <p:spPr>
          <a:xfrm>
            <a:off x="10365779" y="321682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27" name="Elemento grafico 26" descr="Monete" title="Icona segnaposto">
            <a:extLst>
              <a:ext uri="{FF2B5EF4-FFF2-40B4-BE49-F238E27FC236}">
                <a16:creationId xmlns:a16="http://schemas.microsoft.com/office/drawing/2014/main" id="{2BC353DF-7455-49A6-8C40-1E0630E1DA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4913" y="620816"/>
            <a:ext cx="516155" cy="516155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49711" y="1735238"/>
            <a:ext cx="1800000" cy="360000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Dotazione</a:t>
            </a:r>
          </a:p>
        </p:txBody>
      </p:sp>
      <p:cxnSp>
        <p:nvCxnSpPr>
          <p:cNvPr id="20" name="Connettore diritto 19" title="Linea di divisione">
            <a:extLst>
              <a:ext uri="{FF2B5EF4-FFF2-40B4-BE49-F238E27FC236}">
                <a16:creationId xmlns:a16="http://schemas.microsoft.com/office/drawing/2014/main" id="{59D2C94E-1924-4389-B84A-2828D610B220}"/>
              </a:ext>
            </a:extLst>
          </p:cNvPr>
          <p:cNvCxnSpPr>
            <a:cxnSpLocks/>
          </p:cNvCxnSpPr>
          <p:nvPr/>
        </p:nvCxnSpPr>
        <p:spPr>
          <a:xfrm>
            <a:off x="10215904" y="2169328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89904" y="2319396"/>
            <a:ext cx="1800000" cy="720000"/>
          </a:xfrm>
        </p:spPr>
        <p:txBody>
          <a:bodyPr rtlCol="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Stanziamento fondi complessivi per    € 60.000.000</a:t>
            </a:r>
          </a:p>
        </p:txBody>
      </p:sp>
      <p:sp>
        <p:nvSpPr>
          <p:cNvPr id="26" name="Segnaposto numero diapositiva 2">
            <a:extLst>
              <a:ext uri="{FF2B5EF4-FFF2-40B4-BE49-F238E27FC236}">
                <a16:creationId xmlns:a16="http://schemas.microsoft.com/office/drawing/2014/main" id="{289036BE-FE01-6AF2-30BA-6E1307EA7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812193" y="6315121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4</a:t>
            </a:fld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AE99E50-770E-CF1A-AF4C-D314CAC02468}"/>
              </a:ext>
            </a:extLst>
          </p:cNvPr>
          <p:cNvSpPr txBox="1"/>
          <p:nvPr/>
        </p:nvSpPr>
        <p:spPr>
          <a:xfrm>
            <a:off x="10409310" y="6315121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73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F218344-56B2-4D7E-A91A-A9A083F4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82453"/>
            <a:ext cx="11340000" cy="432000"/>
          </a:xfrm>
        </p:spPr>
        <p:txBody>
          <a:bodyPr rtlCol="0"/>
          <a:lstStyle/>
          <a:p>
            <a:r>
              <a:rPr lang="it-IT" dirty="0"/>
              <a:t>Progetti finanziabili </a:t>
            </a:r>
            <a:r>
              <a:rPr lang="it-IT" sz="2400" dirty="0"/>
              <a:t>(</a:t>
            </a:r>
            <a:r>
              <a:rPr lang="it-IT" sz="2400" dirty="0">
                <a:solidFill>
                  <a:schemeClr val="tx1"/>
                </a:solidFill>
              </a:rPr>
              <a:t>Nuove  imprese e imprese in avviamento</a:t>
            </a:r>
            <a:r>
              <a:rPr lang="it-IT" sz="2400" dirty="0"/>
              <a:t>)</a:t>
            </a:r>
            <a:r>
              <a:rPr lang="it-IT" dirty="0"/>
              <a:t> - Scheda Progetto B.2.1.</a:t>
            </a:r>
          </a:p>
        </p:txBody>
      </p:sp>
      <p:sp>
        <p:nvSpPr>
          <p:cNvPr id="45" name="Rettangolo 44" title="Sfondo dell'icona">
            <a:extLst>
              <a:ext uri="{FF2B5EF4-FFF2-40B4-BE49-F238E27FC236}">
                <a16:creationId xmlns:a16="http://schemas.microsoft.com/office/drawing/2014/main" id="{E80DC6FE-D11C-4C20-A51D-98443F5F4672}"/>
              </a:ext>
            </a:extLst>
          </p:cNvPr>
          <p:cNvSpPr/>
          <p:nvPr/>
        </p:nvSpPr>
        <p:spPr>
          <a:xfrm>
            <a:off x="432000" y="1854948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47" name="Elemento grafico 46" descr="Bersaglio" title="Icona segnaposto">
            <a:extLst>
              <a:ext uri="{FF2B5EF4-FFF2-40B4-BE49-F238E27FC236}">
                <a16:creationId xmlns:a16="http://schemas.microsoft.com/office/drawing/2014/main" id="{7ADD6A28-A1C5-4090-8B87-55ECF7A207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811" y="2154759"/>
            <a:ext cx="514800" cy="514800"/>
          </a:xfrm>
          <a:prstGeom prst="rect">
            <a:avLst/>
          </a:prstGeom>
        </p:spPr>
      </p:pic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B353756-1A24-435F-9F00-9485171661F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9832" y="1676359"/>
            <a:ext cx="8575839" cy="735800"/>
          </a:xfrm>
        </p:spPr>
        <p:txBody>
          <a:bodyPr rtlCol="0"/>
          <a:lstStyle/>
          <a:p>
            <a:pPr rtl="0"/>
            <a:r>
              <a:rPr lang="it-IT" sz="2200" dirty="0">
                <a:solidFill>
                  <a:srgbClr val="02B0F1"/>
                </a:solidFill>
              </a:rPr>
              <a:t>Nuovi progetti d'impresa o sviluppo di imprese in avviamento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E3A3FBF-F2B1-44B8-A094-309A3BFDBA2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880111" y="2412159"/>
            <a:ext cx="10033521" cy="2828138"/>
          </a:xfrm>
        </p:spPr>
        <p:txBody>
          <a:bodyPr rtlCol="0"/>
          <a:lstStyle/>
          <a:p>
            <a:r>
              <a:rPr lang="it-IT" sz="1600" dirty="0">
                <a:solidFill>
                  <a:schemeClr val="tx1"/>
                </a:solidFill>
              </a:rPr>
              <a:t>Progetti presentati da società già costituite entro l’anno fiscale corrente</a:t>
            </a:r>
          </a:p>
          <a:p>
            <a:pPr rtl="0"/>
            <a:r>
              <a:rPr lang="it-IT" sz="1600" dirty="0">
                <a:solidFill>
                  <a:schemeClr val="tx1"/>
                </a:solidFill>
              </a:rPr>
              <a:t>Progetti presentati da imprese in avviamento </a:t>
            </a:r>
            <a:r>
              <a:rPr lang="it-IT" sz="1600" dirty="0"/>
              <a:t>costituite </a:t>
            </a:r>
            <a:r>
              <a:rPr lang="it-IT" sz="1600" b="1" dirty="0"/>
              <a:t>da non oltre 5 anni </a:t>
            </a:r>
            <a:r>
              <a:rPr lang="it-IT" sz="1000" dirty="0"/>
              <a:t>(non devono aver rilevato l’attività di altra impresa, non devono aver distribuito utili, non devono essere costituite a seguito di fusione - </a:t>
            </a:r>
            <a:r>
              <a:rPr lang="it-IT" sz="1000" dirty="0">
                <a:solidFill>
                  <a:schemeClr val="tx1"/>
                </a:solidFill>
              </a:rPr>
              <a:t>art. 22 GBER</a:t>
            </a:r>
            <a:r>
              <a:rPr lang="it-IT" sz="1000" dirty="0"/>
              <a:t>)</a:t>
            </a:r>
            <a:endParaRPr lang="it-IT" sz="1000" b="1" dirty="0"/>
          </a:p>
          <a:p>
            <a:pPr rtl="0"/>
            <a:r>
              <a:rPr lang="it-IT" sz="1600" dirty="0"/>
              <a:t>Programma di spesa compreso tra € 200.000 e € 800.000</a:t>
            </a:r>
          </a:p>
          <a:p>
            <a:pPr rtl="0"/>
            <a:r>
              <a:rPr lang="it-IT" sz="1600" dirty="0"/>
              <a:t>Il progetto d’investimento deve avere una durata non superiore a 30 mesi, dalla data di sottoscrizione del provvedimento </a:t>
            </a:r>
            <a:r>
              <a:rPr lang="it-IT" sz="1000" dirty="0"/>
              <a:t>(può essere chiesta una proroga non superiore a 6 mesi)</a:t>
            </a:r>
          </a:p>
          <a:p>
            <a:r>
              <a:rPr lang="it-IT" sz="1600" dirty="0">
                <a:solidFill>
                  <a:schemeClr val="tx1"/>
                </a:solidFill>
              </a:rPr>
              <a:t>Gli investimenti devono </a:t>
            </a:r>
            <a:r>
              <a:rPr lang="it-IT" sz="1600" dirty="0"/>
              <a:t>essere avviati successivamente alla presentazione della domanda di agevolazione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0099E5-DE93-4E9D-9158-ED2F595D3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5</a:t>
            </a:fld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8E40BA-4FAE-9E27-350A-CC9899E3225E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2650B5-4FE5-C2DB-B070-5F95D9D98D01}"/>
              </a:ext>
            </a:extLst>
          </p:cNvPr>
          <p:cNvSpPr txBox="1"/>
          <p:nvPr/>
        </p:nvSpPr>
        <p:spPr>
          <a:xfrm>
            <a:off x="278368" y="4935344"/>
            <a:ext cx="11703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 sede di presentazione della domanda, le imprese in avviamento dovranno, al fine di dimostrare il rispetto dei requisiti, esibire i bilanci e rilasciare DSAN</a:t>
            </a:r>
          </a:p>
          <a:p>
            <a:endParaRPr lang="it-IT" sz="1600" dirty="0"/>
          </a:p>
          <a:p>
            <a:r>
              <a:rPr lang="it-IT" sz="1600" dirty="0"/>
              <a:t>Tutti i progetti d’investimento devono contribuire ai principi trasversali del PNRR e del PNC, rappresentati dall’obiettivo climatico, digitale, della parità di genere, della valorizzazione dei giovani, non arrecare un danno significativo all’ambiente </a:t>
            </a:r>
            <a:r>
              <a:rPr lang="it-IT" sz="1000" dirty="0"/>
              <a:t>(DNSH, «do no </a:t>
            </a:r>
            <a:r>
              <a:rPr lang="it-IT" sz="1000" dirty="0" err="1"/>
              <a:t>significant</a:t>
            </a:r>
            <a:r>
              <a:rPr lang="it-IT" sz="1000" dirty="0"/>
              <a:t> </a:t>
            </a:r>
            <a:r>
              <a:rPr lang="it-IT" sz="1000" dirty="0" err="1"/>
              <a:t>harm</a:t>
            </a:r>
            <a:r>
              <a:rPr lang="it-IT" sz="1000" dirty="0"/>
              <a:t>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894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Spese ammissibili </a:t>
            </a:r>
            <a:r>
              <a:rPr lang="it-IT" sz="2400" dirty="0">
                <a:solidFill>
                  <a:schemeClr val="tx1"/>
                </a:solidFill>
              </a:rPr>
              <a:t>(Nuove  imprese e imprese in avviamento)</a:t>
            </a:r>
            <a:r>
              <a:rPr lang="it-IT" dirty="0"/>
              <a:t> - Scheda Progetto B.2.1.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82288"/>
            <a:ext cx="5472000" cy="4154511"/>
          </a:xfrm>
        </p:spPr>
        <p:txBody>
          <a:bodyPr rtlCol="0"/>
          <a:lstStyle/>
          <a:p>
            <a:pPr algn="just" rtl="0"/>
            <a:r>
              <a:rPr lang="it-IT" sz="1600" dirty="0"/>
              <a:t>Opere murarie e simili </a:t>
            </a:r>
            <a:r>
              <a:rPr lang="it-IT" sz="1000" dirty="0"/>
              <a:t>(fino al 60% dell’investimento ammesso)</a:t>
            </a:r>
          </a:p>
          <a:p>
            <a:pPr algn="just" rtl="0"/>
            <a:r>
              <a:rPr lang="it-IT" sz="1600" dirty="0"/>
              <a:t>Acquisto terreni </a:t>
            </a:r>
            <a:r>
              <a:rPr lang="it-IT" sz="1000" dirty="0"/>
              <a:t>(fino al 10%) </a:t>
            </a:r>
            <a:r>
              <a:rPr lang="it-IT" sz="1600" dirty="0"/>
              <a:t>e immobili </a:t>
            </a:r>
            <a:r>
              <a:rPr lang="it-IT" sz="1000" dirty="0"/>
              <a:t>(fino al 50%)</a:t>
            </a:r>
          </a:p>
          <a:p>
            <a:pPr algn="just" rtl="0"/>
            <a:r>
              <a:rPr lang="it-IT" sz="1600" dirty="0"/>
              <a:t>Immobilizzazioni materiali e immateriali</a:t>
            </a:r>
          </a:p>
          <a:p>
            <a:pPr algn="just" rtl="0"/>
            <a:r>
              <a:rPr lang="it-IT" sz="1600" dirty="0"/>
              <a:t>Programmi informatici, servizi per le tecnologie dell’informazione e della comunicazione, big data ed altri contenuti digitali</a:t>
            </a:r>
          </a:p>
          <a:p>
            <a:pPr algn="just" rtl="0"/>
            <a:r>
              <a:rPr lang="it-IT" sz="1600" dirty="0"/>
              <a:t>Brevetti, licenze e marchi</a:t>
            </a:r>
          </a:p>
          <a:p>
            <a:pPr algn="just" rtl="0"/>
            <a:r>
              <a:rPr lang="it-IT" sz="1600" dirty="0"/>
              <a:t>Consulenze tecniche connesse </a:t>
            </a:r>
            <a:r>
              <a:rPr lang="it-IT" sz="1000" dirty="0"/>
              <a:t>(fino al 10%)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Spese ammissibili                            </a:t>
            </a:r>
            <a:r>
              <a:rPr lang="it-IT" sz="1400" dirty="0"/>
              <a:t>(funzionali alla realizzazione del progetto)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60B3DD-B2AC-E3E7-D8F7-1BEE0BC113A6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737A4C9-FC83-A4DF-B94B-08D41EC3E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6</a:t>
            </a:fld>
            <a:endParaRPr 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3C1D3B0-B783-C910-084D-1268C08371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/>
              <a:t>Spese avviamento </a:t>
            </a:r>
            <a:r>
              <a:rPr lang="it-IT" sz="1050" dirty="0"/>
              <a:t>(limite € 20.000)</a:t>
            </a:r>
            <a:r>
              <a:rPr lang="it-IT" dirty="0"/>
              <a:t>, spese tecniche e consulenze specialistiche, formazione, tutor, tutte in regime «de </a:t>
            </a:r>
            <a:r>
              <a:rPr lang="it-IT" dirty="0" err="1"/>
              <a:t>minimis</a:t>
            </a:r>
            <a:r>
              <a:rPr lang="it-IT" dirty="0"/>
              <a:t>»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649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Procedura di valutazione </a:t>
            </a:r>
            <a:r>
              <a:rPr lang="it-IT" sz="2400" dirty="0">
                <a:solidFill>
                  <a:schemeClr val="tx1"/>
                </a:solidFill>
              </a:rPr>
              <a:t>(Nuove  imprese e imprese in avviamento)</a:t>
            </a:r>
            <a:r>
              <a:rPr lang="it-IT" dirty="0"/>
              <a:t> - Scheda Progetto B.2.1.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10852"/>
            <a:ext cx="5472000" cy="4154511"/>
          </a:xfrm>
        </p:spPr>
        <p:txBody>
          <a:bodyPr rtlCol="0"/>
          <a:lstStyle/>
          <a:p>
            <a:pPr algn="just"/>
            <a:r>
              <a:rPr lang="it-IT" sz="1200" dirty="0"/>
              <a:t>Criteri valutativi: </a:t>
            </a:r>
          </a:p>
          <a:p>
            <a:pPr lvl="1" algn="just"/>
            <a:r>
              <a:rPr lang="it-IT" sz="1100" dirty="0"/>
              <a:t>adeguatezza delle competenze tecniche, organizzative e gestionali</a:t>
            </a:r>
          </a:p>
          <a:p>
            <a:pPr lvl="1" algn="just"/>
            <a:r>
              <a:rPr lang="it-IT" sz="1100" dirty="0"/>
              <a:t>coerenza degli aspetti tecnico-produttivi ed organizzativi</a:t>
            </a:r>
          </a:p>
          <a:p>
            <a:pPr lvl="1" algn="just"/>
            <a:r>
              <a:rPr lang="it-IT" sz="1100" dirty="0"/>
              <a:t>coerenza con le potenzialità del mercato di riferimento</a:t>
            </a:r>
          </a:p>
          <a:p>
            <a:pPr lvl="1" algn="just"/>
            <a:r>
              <a:rPr lang="it-IT" sz="1100" dirty="0"/>
              <a:t>sostenibilità economica-finanziaria </a:t>
            </a:r>
          </a:p>
          <a:p>
            <a:pPr lvl="1" algn="just"/>
            <a:r>
              <a:rPr lang="it-IT" sz="1100" dirty="0"/>
              <a:t>funzionalità e coerenza delle spese di investimento</a:t>
            </a:r>
          </a:p>
          <a:p>
            <a:pPr algn="just"/>
            <a:r>
              <a:rPr lang="it-IT" sz="1200" dirty="0"/>
              <a:t>Premialità per imprese:</a:t>
            </a:r>
          </a:p>
          <a:p>
            <a:pPr lvl="1" algn="just"/>
            <a:r>
              <a:rPr lang="it-IT" sz="1100" dirty="0"/>
              <a:t>con sede nei comuni maggiormente colpiti nel 2016 e quelle localizzate nei centri storici dei comuni </a:t>
            </a:r>
            <a:r>
              <a:rPr lang="it-IT" sz="1000" dirty="0"/>
              <a:t>(zone  A PRG)</a:t>
            </a:r>
          </a:p>
          <a:p>
            <a:pPr lvl="1" algn="just"/>
            <a:r>
              <a:rPr lang="it-IT" sz="1100" dirty="0"/>
              <a:t>composte in maggioranza da giovani 18-35 anni e/o donne</a:t>
            </a:r>
          </a:p>
          <a:p>
            <a:pPr lvl="1" algn="just"/>
            <a:r>
              <a:rPr lang="it-IT" sz="1100" dirty="0"/>
              <a:t>che avviano un PSPP </a:t>
            </a:r>
            <a:r>
              <a:rPr lang="it-IT" sz="1000" dirty="0"/>
              <a:t>(partenariato speciale pubblico privato) </a:t>
            </a:r>
            <a:r>
              <a:rPr lang="it-IT" sz="1100" dirty="0"/>
              <a:t>previste nella Scheda Progetto B.2.2. e/o che abbiano un collegamento funzionale con progetti della Scheda Progetto B.2.2.</a:t>
            </a:r>
          </a:p>
          <a:p>
            <a:pPr algn="just"/>
            <a:r>
              <a:rPr lang="it-IT" sz="1200" dirty="0"/>
              <a:t>Ai fini dell’ammissibilità, il punteggio minimo è dato dalla somma dei punteggi attribuiti ai singoli criteri e deve essere pari o superiore a 60 </a:t>
            </a:r>
            <a:r>
              <a:rPr lang="it-IT" sz="1000" dirty="0"/>
              <a:t>(al netto della premialità)</a:t>
            </a:r>
          </a:p>
          <a:p>
            <a:pPr algn="just" rtl="0"/>
            <a:endParaRPr lang="it-IT" sz="16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CDD73D-7C2C-40BB-AE73-DED62B737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8002" y="2282288"/>
            <a:ext cx="5483998" cy="4575711"/>
          </a:xfrm>
        </p:spPr>
        <p:txBody>
          <a:bodyPr rtlCol="0"/>
          <a:lstStyle/>
          <a:p>
            <a:pPr lvl="0" algn="just">
              <a:buClr>
                <a:srgbClr val="00B0F0"/>
              </a:buClr>
            </a:pPr>
            <a:r>
              <a:rPr lang="it-IT" sz="1600" dirty="0">
                <a:solidFill>
                  <a:srgbClr val="12121E"/>
                </a:solidFill>
              </a:rPr>
              <a:t>Procedura a graduatoria:</a:t>
            </a:r>
          </a:p>
          <a:p>
            <a:pPr lvl="1" algn="just">
              <a:buClr>
                <a:srgbClr val="00B0F0"/>
              </a:buClr>
            </a:pPr>
            <a:r>
              <a:rPr lang="it-IT" sz="1400" dirty="0">
                <a:solidFill>
                  <a:srgbClr val="12121E"/>
                </a:solidFill>
              </a:rPr>
              <a:t>per le iniziative del Capo II del bando</a:t>
            </a:r>
          </a:p>
          <a:p>
            <a:pPr lvl="1" algn="just">
              <a:buClr>
                <a:srgbClr val="00B0F0"/>
              </a:buClr>
            </a:pPr>
            <a:r>
              <a:rPr lang="it-IT" sz="1400" dirty="0">
                <a:solidFill>
                  <a:srgbClr val="12121E"/>
                </a:solidFill>
              </a:rPr>
              <a:t>valutazione entro 90 giorni, in due fasi 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1400" dirty="0">
                <a:solidFill>
                  <a:srgbClr val="12121E"/>
                </a:solidFill>
              </a:rPr>
              <a:t>verifica dei requisiti </a:t>
            </a:r>
            <a:r>
              <a:rPr lang="it-IT" sz="1000" dirty="0">
                <a:solidFill>
                  <a:srgbClr val="12121E"/>
                </a:solidFill>
              </a:rPr>
              <a:t>(caratteristiche imprese, soggetti richiedenti e iniziativa in oggetto della domanda)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1400" dirty="0">
                <a:solidFill>
                  <a:srgbClr val="12121E"/>
                </a:solidFill>
              </a:rPr>
              <a:t>esame di merito documentale</a:t>
            </a:r>
          </a:p>
          <a:p>
            <a:pPr lvl="1" algn="just">
              <a:buClr>
                <a:srgbClr val="00B0F0"/>
              </a:buClr>
            </a:pPr>
            <a:r>
              <a:rPr lang="it-IT" sz="1400" dirty="0">
                <a:solidFill>
                  <a:srgbClr val="12121E"/>
                </a:solidFill>
              </a:rPr>
              <a:t>trasmissione elenco istruttorie ammesse al Comitato di valutazione che esprime la valutazione definitiva, formula la graduatoria e la trasmette alla Cabina di Coordinamento</a:t>
            </a:r>
          </a:p>
          <a:p>
            <a:pPr lvl="1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it-IT" dirty="0"/>
              <a:t>Criteri di valutazione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F63FE-3B6C-47EC-8AB1-F9478EA4F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r>
              <a:rPr lang="it-IT" dirty="0"/>
              <a:t>Procedura di valutazione                 </a:t>
            </a:r>
            <a:endParaRPr lang="it-IT" sz="1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60B3DD-B2AC-E3E7-D8F7-1BEE0BC113A6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737A4C9-FC83-A4DF-B94B-08D41EC3E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0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230FF-EE01-E471-D315-A795EEDD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6637"/>
            <a:ext cx="11340000" cy="432000"/>
          </a:xfrm>
        </p:spPr>
        <p:txBody>
          <a:bodyPr/>
          <a:lstStyle/>
          <a:p>
            <a:r>
              <a:rPr lang="it-IT" dirty="0"/>
              <a:t>Agevolazioni </a:t>
            </a:r>
            <a:r>
              <a:rPr lang="it-IT" sz="2400" dirty="0">
                <a:solidFill>
                  <a:schemeClr val="tx1"/>
                </a:solidFill>
              </a:rPr>
              <a:t>(Nuove  imprese e imprese in avviamento)</a:t>
            </a:r>
            <a:r>
              <a:rPr lang="it-IT" sz="2400" dirty="0"/>
              <a:t> </a:t>
            </a:r>
            <a:r>
              <a:rPr lang="it-IT" dirty="0"/>
              <a:t>- Scheda Progetto B.2.1.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D49C40-012E-635F-C00E-D2CA7080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90" y="2275527"/>
            <a:ext cx="5472000" cy="3070196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it-IT" sz="1400" dirty="0"/>
              <a:t>per le </a:t>
            </a:r>
            <a:r>
              <a:rPr lang="it-IT" sz="1400" b="1" dirty="0"/>
              <a:t>aree non ricadenti </a:t>
            </a:r>
            <a:r>
              <a:rPr lang="it-IT" sz="1400" dirty="0"/>
              <a:t>nelle zone di cui all’art. 107, paragrafo 3, lett. C, del TFUE </a:t>
            </a:r>
            <a:r>
              <a:rPr lang="it-IT" sz="1000" dirty="0"/>
              <a:t>(Trattato sul funzionamento dell’Unione Europea)</a:t>
            </a:r>
            <a:endParaRPr lang="it-IT" sz="1500" dirty="0"/>
          </a:p>
          <a:p>
            <a:pPr lvl="2" algn="just"/>
            <a:r>
              <a:rPr lang="it-IT" sz="1400" dirty="0"/>
              <a:t>€ 400.000</a:t>
            </a:r>
          </a:p>
          <a:p>
            <a:pPr marL="266700" lvl="1" indent="0" algn="just">
              <a:buNone/>
            </a:pPr>
            <a:r>
              <a:rPr lang="it-IT" sz="1400" dirty="0"/>
              <a:t>in combinazione, su diversi costi ammissibili, con </a:t>
            </a:r>
          </a:p>
          <a:p>
            <a:pPr lvl="2" algn="just"/>
            <a:r>
              <a:rPr lang="it-IT" sz="1400" dirty="0"/>
              <a:t>«de </a:t>
            </a:r>
            <a:r>
              <a:rPr lang="it-IT" sz="1400" dirty="0" err="1"/>
              <a:t>minimis</a:t>
            </a:r>
            <a:r>
              <a:rPr lang="it-IT" sz="1400" dirty="0"/>
              <a:t>», massimale di € 200.000 </a:t>
            </a:r>
            <a:r>
              <a:rPr lang="it-IT" sz="1000" dirty="0"/>
              <a:t>(fino all’80% della voce di spesa)</a:t>
            </a:r>
            <a:r>
              <a:rPr lang="it-IT" sz="1400" dirty="0"/>
              <a:t>, oppure</a:t>
            </a:r>
          </a:p>
          <a:p>
            <a:pPr lvl="2" algn="just"/>
            <a:r>
              <a:rPr lang="it-IT" sz="1400" dirty="0"/>
              <a:t>«sezione 2.1. del Quadro Temporaneo Ucraina», massimale di € 400.000 </a:t>
            </a:r>
            <a:r>
              <a:rPr lang="it-IT" sz="1000" dirty="0"/>
              <a:t>(fino all’80% della voce di spesa)</a:t>
            </a:r>
            <a:r>
              <a:rPr lang="it-IT" sz="1400" dirty="0"/>
              <a:t>,</a:t>
            </a:r>
            <a:r>
              <a:rPr lang="it-IT" sz="1000" dirty="0"/>
              <a:t> </a:t>
            </a:r>
            <a:r>
              <a:rPr lang="it-IT" sz="1400" dirty="0"/>
              <a:t>subordinatamente all’approvazione del regime da parte della Commissione Europea e per le agevolazioni deliberate entro il 31/12/2022</a:t>
            </a:r>
          </a:p>
          <a:p>
            <a:pPr marL="542925" lvl="2" indent="0" algn="just">
              <a:buNone/>
            </a:pPr>
            <a:endParaRPr lang="it-IT" sz="8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C4467F-C821-2335-8DD6-DD9B3EDDE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140" y="2292309"/>
            <a:ext cx="5483998" cy="3053414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it-IT" sz="1400" dirty="0"/>
              <a:t>per le </a:t>
            </a:r>
            <a:r>
              <a:rPr lang="it-IT" sz="1400" b="1" dirty="0"/>
              <a:t>aree ricadenti </a:t>
            </a:r>
            <a:r>
              <a:rPr lang="it-IT" sz="1400" dirty="0"/>
              <a:t>nelle zone di cui all’art. 107, paragrafo 3, lett. C, del TFUE</a:t>
            </a:r>
          </a:p>
          <a:p>
            <a:pPr lvl="2" algn="just"/>
            <a:r>
              <a:rPr lang="it-IT" sz="1400" dirty="0"/>
              <a:t>€ 600.000</a:t>
            </a:r>
          </a:p>
          <a:p>
            <a:pPr marL="266700" lvl="1" indent="0" algn="just">
              <a:buNone/>
            </a:pPr>
            <a:r>
              <a:rPr lang="it-IT" sz="1400" dirty="0"/>
              <a:t>in combinazione, su diversi costi ammissibili, con </a:t>
            </a:r>
          </a:p>
          <a:p>
            <a:pPr lvl="2" algn="just"/>
            <a:r>
              <a:rPr lang="it-IT" sz="1400" dirty="0"/>
              <a:t>«de </a:t>
            </a:r>
            <a:r>
              <a:rPr lang="it-IT" sz="1400" dirty="0" err="1"/>
              <a:t>minimis</a:t>
            </a:r>
            <a:r>
              <a:rPr lang="it-IT" sz="1400" dirty="0"/>
              <a:t>», massimale di € 200.000 </a:t>
            </a:r>
            <a:r>
              <a:rPr lang="it-IT" sz="1000" dirty="0"/>
              <a:t>(fino all’80% della voce di spesa)</a:t>
            </a:r>
            <a:r>
              <a:rPr lang="it-IT" sz="1400" dirty="0">
                <a:solidFill>
                  <a:srgbClr val="12121E"/>
                </a:solidFill>
              </a:rPr>
              <a:t> , oppure</a:t>
            </a:r>
            <a:endParaRPr lang="it-IT" sz="1000" dirty="0"/>
          </a:p>
          <a:p>
            <a:pPr lvl="2" algn="just"/>
            <a:r>
              <a:rPr lang="it-IT" sz="1400" dirty="0"/>
              <a:t>«sezione 2.1. del Quadro Temporaneo Ucraina», massimale di € 400.000 </a:t>
            </a:r>
            <a:r>
              <a:rPr lang="it-IT" sz="1000" dirty="0"/>
              <a:t>(fino all’80% della voce di spesa)</a:t>
            </a:r>
            <a:r>
              <a:rPr lang="it-IT" sz="1400" dirty="0">
                <a:solidFill>
                  <a:srgbClr val="12121E"/>
                </a:solidFill>
              </a:rPr>
              <a:t>,</a:t>
            </a:r>
            <a:r>
              <a:rPr lang="it-IT" sz="1000" dirty="0">
                <a:solidFill>
                  <a:srgbClr val="12121E"/>
                </a:solidFill>
              </a:rPr>
              <a:t> </a:t>
            </a:r>
            <a:r>
              <a:rPr lang="it-IT" sz="1400" dirty="0">
                <a:solidFill>
                  <a:srgbClr val="12121E"/>
                </a:solidFill>
              </a:rPr>
              <a:t>subordinatamente all’approvazione del regime da parte della Commissione Europea e per le agevolazioni deliberate entro il 31/12/2022</a:t>
            </a:r>
          </a:p>
          <a:p>
            <a:pPr lvl="2" algn="just"/>
            <a:endParaRPr lang="it-IT" sz="1000" dirty="0"/>
          </a:p>
          <a:p>
            <a:pPr marL="342900" indent="-342900">
              <a:buFont typeface="+mj-lt"/>
              <a:buAutoNum type="arabicPeriod" startAt="2"/>
            </a:pPr>
            <a:endParaRPr lang="it-IT" sz="1600" dirty="0"/>
          </a:p>
          <a:p>
            <a:pPr marL="342900" indent="-342900">
              <a:buFont typeface="+mj-lt"/>
              <a:buAutoNum type="arabicPeriod" startAt="2"/>
            </a:pPr>
            <a:endParaRPr lang="it-IT" sz="16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CCD020-965D-BEEF-D6F8-DE5936385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it-IT" noProof="0" smtClean="0"/>
              <a:pPr rtl="0"/>
              <a:t>8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20BDD6-4B2F-CC55-346A-C64998EC28D0}"/>
              </a:ext>
            </a:extLst>
          </p:cNvPr>
          <p:cNvSpPr txBox="1"/>
          <p:nvPr/>
        </p:nvSpPr>
        <p:spPr>
          <a:xfrm>
            <a:off x="432000" y="1287585"/>
            <a:ext cx="1157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agevolazioni sono concesse nella forma del contributo a fondo perduto, per un importo complessivamente non superiore all’80% della spesa ritenuta ammissibile e comunque non superiore: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FDF4EC-D5BD-9950-B920-71D870793DD4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5F4059-A8F9-46CC-DDA6-65C9D59FD47B}"/>
              </a:ext>
            </a:extLst>
          </p:cNvPr>
          <p:cNvSpPr txBox="1"/>
          <p:nvPr/>
        </p:nvSpPr>
        <p:spPr>
          <a:xfrm>
            <a:off x="506186" y="5365302"/>
            <a:ext cx="11265814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Per le imprese innovative è previsto il raddoppio dei massimali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Il massimale dell’aiuto «de </a:t>
            </a:r>
            <a:r>
              <a:rPr lang="it-IT" sz="1400" dirty="0" err="1"/>
              <a:t>minimis</a:t>
            </a:r>
            <a:r>
              <a:rPr lang="it-IT" sz="1400" dirty="0"/>
              <a:t>» può essere ridotto in relazione ad aiuti «de </a:t>
            </a:r>
            <a:r>
              <a:rPr lang="it-IT" sz="1400" dirty="0" err="1"/>
              <a:t>minimis</a:t>
            </a:r>
            <a:r>
              <a:rPr lang="it-IT" sz="1400" dirty="0"/>
              <a:t>» già percepiti, a vario titolo, dall’impresa nel triennio precedente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5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sz="1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674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230FF-EE01-E471-D315-A795EEDD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6637"/>
            <a:ext cx="11340000" cy="432000"/>
          </a:xfrm>
        </p:spPr>
        <p:txBody>
          <a:bodyPr/>
          <a:lstStyle/>
          <a:p>
            <a:r>
              <a:rPr lang="it-IT" dirty="0"/>
              <a:t>Agevolazioni </a:t>
            </a:r>
            <a:r>
              <a:rPr lang="it-IT" sz="2400" dirty="0">
                <a:solidFill>
                  <a:prstClr val="black"/>
                </a:solidFill>
              </a:rPr>
              <a:t>(Nuove  imprese e imprese in avviamento)</a:t>
            </a:r>
            <a:r>
              <a:rPr lang="it-IT" dirty="0"/>
              <a:t> - Scheda Progetto B.2.1.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D49C40-012E-635F-C00E-D2CA7080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90" y="2275527"/>
            <a:ext cx="5472000" cy="3070196"/>
          </a:xfrm>
        </p:spPr>
        <p:txBody>
          <a:bodyPr/>
          <a:lstStyle/>
          <a:p>
            <a:pPr marL="342900" indent="-342900" algn="just">
              <a:buFont typeface="+mj-lt"/>
              <a:buAutoNum type="arabicPeriod" startAt="3"/>
            </a:pPr>
            <a:r>
              <a:rPr lang="it-IT" sz="1600" dirty="0"/>
              <a:t>Per gli agriturismi è previsto, </a:t>
            </a:r>
            <a:r>
              <a:rPr lang="it-IT" sz="1600" dirty="0">
                <a:solidFill>
                  <a:schemeClr val="tx1"/>
                </a:solidFill>
              </a:rPr>
              <a:t>esclusivamente per investimenti a scopo turistico: </a:t>
            </a:r>
          </a:p>
          <a:p>
            <a:pPr marL="742950" lvl="1" indent="-285750" algn="just"/>
            <a:r>
              <a:rPr lang="it-IT" sz="1400" dirty="0"/>
              <a:t>«de </a:t>
            </a:r>
            <a:r>
              <a:rPr lang="it-IT" sz="1400" dirty="0" err="1"/>
              <a:t>minimis</a:t>
            </a:r>
            <a:r>
              <a:rPr lang="it-IT" sz="1400" dirty="0"/>
              <a:t>», massimale di € 200.000 </a:t>
            </a:r>
            <a:r>
              <a:rPr lang="it-IT" sz="1000" dirty="0"/>
              <a:t>(fino all’80% della voce di spesa)</a:t>
            </a:r>
            <a:r>
              <a:rPr lang="it-IT" sz="1400" dirty="0"/>
              <a:t>, oppure</a:t>
            </a:r>
          </a:p>
          <a:p>
            <a:pPr marL="742950" lvl="1" indent="-285750" algn="just"/>
            <a:r>
              <a:rPr lang="it-IT" sz="1400" dirty="0"/>
              <a:t>«sezione 2.1. del Quadro Temporaneo Ucraina», massimale di € 400.000 </a:t>
            </a:r>
            <a:r>
              <a:rPr lang="it-IT" sz="1000" dirty="0"/>
              <a:t>(fino all’80% della voce di spesa), </a:t>
            </a:r>
            <a:r>
              <a:rPr lang="it-IT" sz="1400" dirty="0"/>
              <a:t>subordinatamente all’approvazione del regime da parte della Commissione Europea e per le agevolazioni deliberate entro il 31/12/2022</a:t>
            </a:r>
          </a:p>
          <a:p>
            <a:pPr marL="742950" lvl="1" indent="-285750" algn="just"/>
            <a:r>
              <a:rPr lang="it-IT" sz="1400" dirty="0"/>
              <a:t>le spese ammissibili devono essere integralmente ed esclusivamente dedicate all’attività turistica dell’azienda</a:t>
            </a:r>
          </a:p>
          <a:p>
            <a:pPr marL="542925" lvl="2" indent="0" algn="just">
              <a:buNone/>
            </a:pPr>
            <a:endParaRPr lang="it-IT" sz="8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C4467F-C821-2335-8DD6-DD9B3EDDE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140" y="2292309"/>
            <a:ext cx="5483998" cy="3053414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endParaRPr lang="it-IT" sz="1600" dirty="0"/>
          </a:p>
          <a:p>
            <a:pPr marL="342900" indent="-342900">
              <a:buFont typeface="+mj-lt"/>
              <a:buAutoNum type="arabicPeriod" startAt="2"/>
            </a:pPr>
            <a:endParaRPr lang="it-IT" sz="16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CCD020-965D-BEEF-D6F8-DE5936385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it-IT" noProof="0" smtClean="0"/>
              <a:pPr rtl="0"/>
              <a:t>9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20BDD6-4B2F-CC55-346A-C64998EC28D0}"/>
              </a:ext>
            </a:extLst>
          </p:cNvPr>
          <p:cNvSpPr txBox="1"/>
          <p:nvPr/>
        </p:nvSpPr>
        <p:spPr>
          <a:xfrm>
            <a:off x="432000" y="1287585"/>
            <a:ext cx="1157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agevolazioni sono concesse nella forma del contributo a fondo perduto, per un importo complessivamente non superiore all’80% della spesa ritenuta ammissibile e comunque non superiore: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FDF4EC-D5BD-9950-B920-71D870793DD4}"/>
              </a:ext>
            </a:extLst>
          </p:cNvPr>
          <p:cNvSpPr txBox="1"/>
          <p:nvPr/>
        </p:nvSpPr>
        <p:spPr>
          <a:xfrm>
            <a:off x="10369117" y="6365363"/>
            <a:ext cx="1402883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1C0D64-637E-3893-5A1E-B182BE3F7610}"/>
              </a:ext>
            </a:extLst>
          </p:cNvPr>
          <p:cNvSpPr txBox="1"/>
          <p:nvPr/>
        </p:nvSpPr>
        <p:spPr>
          <a:xfrm>
            <a:off x="6096000" y="2083443"/>
            <a:ext cx="45179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9429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576_TF33781529" id="{983F7A60-F286-468A-9287-F2C691CD161A}" vid="{9F569F7E-D979-4A72-B985-100A2145339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3852</TotalTime>
  <Words>6920</Words>
  <Application>Microsoft Office PowerPoint</Application>
  <PresentationFormat>Widescreen</PresentationFormat>
  <Paragraphs>509</Paragraphs>
  <Slides>39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Calibri</vt:lpstr>
      <vt:lpstr>Tahoma</vt:lpstr>
      <vt:lpstr>Times New Roman</vt:lpstr>
      <vt:lpstr>Wingdings</vt:lpstr>
      <vt:lpstr>Tema di Office</vt:lpstr>
      <vt:lpstr>Schede Progetto</vt:lpstr>
      <vt:lpstr>Scheda Progetto B.2.1.</vt:lpstr>
      <vt:lpstr>Scheda Progetto B.2.1.</vt:lpstr>
      <vt:lpstr>Scheda Progetto B.2.1.</vt:lpstr>
      <vt:lpstr>Progetti finanziabili (Nuove  imprese e imprese in avviamento) - Scheda Progetto B.2.1.</vt:lpstr>
      <vt:lpstr>Spese ammissibili (Nuove  imprese e imprese in avviamento) - Scheda Progetto B.2.1.</vt:lpstr>
      <vt:lpstr>Procedura di valutazione (Nuove  imprese e imprese in avviamento) - Scheda Progetto B.2.1.</vt:lpstr>
      <vt:lpstr>Agevolazioni (Nuove  imprese e imprese in avviamento) - Scheda Progetto B.2.1.</vt:lpstr>
      <vt:lpstr>Agevolazioni (Nuove  imprese e imprese in avviamento) - Scheda Progetto B.2.1.</vt:lpstr>
      <vt:lpstr>Progetti finanziabili (consolidamento e sviluppo) - Scheda Progetto B.2.1.</vt:lpstr>
      <vt:lpstr>Spese ammissibili (consolidamento e sviluppo) –  Scheda Progetto B.2.1.</vt:lpstr>
      <vt:lpstr>Procedura di valutazione (consolidamento e sviluppo) –  Scheda Progetto B.2.1.</vt:lpstr>
      <vt:lpstr>Agevolazioni (consolidamento e sviluppo) - Scheda Progetto B.2.1.</vt:lpstr>
      <vt:lpstr>Agevolazioni (consolidamento e sviluppo) - Scheda Progetto B.2.1.</vt:lpstr>
      <vt:lpstr>Scheda Progetto B.2.2.</vt:lpstr>
      <vt:lpstr>Scheda Progetto B.2.2.</vt:lpstr>
      <vt:lpstr>Scheda Progetto B.2.2.</vt:lpstr>
      <vt:lpstr>Progetti finanziabili - Scheda Progetto B.2.2.</vt:lpstr>
      <vt:lpstr>Iniziative finanziabili - Scheda Progetto B.2.2.</vt:lpstr>
      <vt:lpstr>Spese ammissibili - Scheda Progetto B.2.2.</vt:lpstr>
      <vt:lpstr>Procedura di valutazione - Scheda Progetto B.2.2.</vt:lpstr>
      <vt:lpstr>Agevolazioni - Scheda Progetto B.2.2.</vt:lpstr>
      <vt:lpstr>Scheda Progetto B.2.3.</vt:lpstr>
      <vt:lpstr>Scheda Progetto B.2.3.</vt:lpstr>
      <vt:lpstr>Scheda Progetto B.2.3.</vt:lpstr>
      <vt:lpstr>Scheda Progetto B.2.3.</vt:lpstr>
      <vt:lpstr>Obiettivi dei progetti finanziabili - Scheda Progetto B.2.3.</vt:lpstr>
      <vt:lpstr>Progetti finanziabili (Nuovi progetti e attività in avviamento) - Scheda Progetto B.2.3.</vt:lpstr>
      <vt:lpstr>Spese ammissibili (Nuovi progetti e attività in avviamento) - Scheda Progetto B.2.3.</vt:lpstr>
      <vt:lpstr>Procedura di valutazione (Nuovi progetti e attività in avviamento) - Scheda Progetto B.2.3.</vt:lpstr>
      <vt:lpstr>Procedura di valutazione (Nuovi progetti e attività in avviamento) - Scheda Progetto B.2.3.</vt:lpstr>
      <vt:lpstr>Agevolazioni (Nuovi progetti e attività in avviamento) –  Scheda Progetto B.2.3.</vt:lpstr>
      <vt:lpstr>Progetti finanziabili (consolidamento e sviluppo) - Scheda Progetto B.2.3.</vt:lpstr>
      <vt:lpstr>Spese ammissibili (consolidamento e sviluppo) - Scheda Progetto B.2.3.</vt:lpstr>
      <vt:lpstr>Procedura di valutazione (consolidamento e sviluppo) - Scheda Progetto B.2.3.</vt:lpstr>
      <vt:lpstr>Procedura di valutazione (consolidamento e sviluppo) - Scheda Progetto B.2.3.</vt:lpstr>
      <vt:lpstr>Agevolazioni (consolidamento e sviluppo) - Scheda Progetto B.2.3.</vt:lpstr>
      <vt:lpstr>Agevolazioni (consolidamento e sviluppo) - Scheda Progetto B.2.3.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rivoluzione nel panorama dello shopping online</dc:title>
  <dc:creator>Mattia Scioli</dc:creator>
  <cp:lastModifiedBy>Daniele Salvi</cp:lastModifiedBy>
  <cp:revision>495</cp:revision>
  <dcterms:created xsi:type="dcterms:W3CDTF">2022-07-01T14:07:08Z</dcterms:created>
  <dcterms:modified xsi:type="dcterms:W3CDTF">2022-08-05T09:05:25Z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2018-08-01T18:58:27.2090037Z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